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embeddedFontLst>
    <p:embeddedFont>
      <p:font typeface="Quattrocento Sans" charset="-122" pitchFamily="34"/>
      <p:regular r:id="rId36"/>
    </p:embeddedFont>
    <p:embeddedFont>
      <p:font typeface="Oranienbaum" charset="-122" pitchFamily="34"/>
      <p:regular r:id="rId37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36" Type="http://schemas.openxmlformats.org/officeDocument/2006/relationships/font" Target="fonts/font1.fntdata"/><Relationship Id="rId37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rs.els-cdn.com/8e0464176739c15c8392855b59033423169d2eb1.jp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0" r="0" t="31958" b="31958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5000"/>
                </a:srgbClr>
              </a:gs>
              <a:gs pos="50000">
                <a:srgbClr val="34495E">
                  <a:alpha val="85000"/>
                </a:srgbClr>
              </a:gs>
              <a:gs pos="100000">
                <a:srgbClr val="34495E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023938"/>
            <a:ext cx="3514725" cy="390525"/>
          </a:xfrm>
          <a:custGeom>
            <a:avLst/>
            <a:gdLst/>
            <a:ahLst/>
            <a:cxnLst/>
            <a:rect l="l" t="t" r="r" b="b"/>
            <a:pathLst>
              <a:path w="3514725" h="390525">
                <a:moveTo>
                  <a:pt x="38100" y="0"/>
                </a:moveTo>
                <a:lnTo>
                  <a:pt x="3476625" y="0"/>
                </a:lnTo>
                <a:cubicBezTo>
                  <a:pt x="3497667" y="0"/>
                  <a:pt x="3514725" y="17058"/>
                  <a:pt x="3514725" y="38100"/>
                </a:cubicBezTo>
                <a:lnTo>
                  <a:pt x="3514725" y="352425"/>
                </a:lnTo>
                <a:cubicBezTo>
                  <a:pt x="3514725" y="373467"/>
                  <a:pt x="3497667" y="390525"/>
                  <a:pt x="347662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1049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Hydrogéologie &amp; Qualité de l'Eau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647825"/>
            <a:ext cx="11772900" cy="2571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Essais de Pompage et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 des Eaux 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Forages au Maroc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524375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86727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Analyse hydrogéologique et évaluation de la qualité des ressources en eau souterraine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409575" y="62865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38100" y="0"/>
                </a:moveTo>
                <a:cubicBezTo>
                  <a:pt x="43369" y="0"/>
                  <a:pt x="47625" y="4256"/>
                  <a:pt x="47625" y="9525"/>
                </a:cubicBezTo>
                <a:lnTo>
                  <a:pt x="47625" y="19050"/>
                </a:lnTo>
                <a:lnTo>
                  <a:pt x="85725" y="19050"/>
                </a:lnTo>
                <a:lnTo>
                  <a:pt x="85725" y="9525"/>
                </a:lnTo>
                <a:cubicBezTo>
                  <a:pt x="85725" y="4256"/>
                  <a:pt x="89981" y="0"/>
                  <a:pt x="95250" y="0"/>
                </a:cubicBezTo>
                <a:cubicBezTo>
                  <a:pt x="100519" y="0"/>
                  <a:pt x="104775" y="4256"/>
                  <a:pt x="104775" y="9525"/>
                </a:cubicBezTo>
                <a:lnTo>
                  <a:pt x="104775" y="19050"/>
                </a:lnTo>
                <a:lnTo>
                  <a:pt x="114300" y="19050"/>
                </a:lnTo>
                <a:cubicBezTo>
                  <a:pt x="124807" y="19050"/>
                  <a:pt x="133350" y="27593"/>
                  <a:pt x="133350" y="38100"/>
                </a:cubicBezTo>
                <a:lnTo>
                  <a:pt x="133350" y="123825"/>
                </a:lnTo>
                <a:cubicBezTo>
                  <a:pt x="133350" y="134332"/>
                  <a:pt x="124807" y="142875"/>
                  <a:pt x="114300" y="142875"/>
                </a:cubicBezTo>
                <a:lnTo>
                  <a:pt x="19050" y="142875"/>
                </a:lnTo>
                <a:cubicBezTo>
                  <a:pt x="8543" y="142875"/>
                  <a:pt x="0" y="134332"/>
                  <a:pt x="0" y="123825"/>
                </a:cubicBezTo>
                <a:lnTo>
                  <a:pt x="0" y="38100"/>
                </a:lnTo>
                <a:cubicBezTo>
                  <a:pt x="0" y="27593"/>
                  <a:pt x="8543" y="19050"/>
                  <a:pt x="19050" y="19050"/>
                </a:cubicBezTo>
                <a:lnTo>
                  <a:pt x="28575" y="19050"/>
                </a:lnTo>
                <a:lnTo>
                  <a:pt x="28575" y="9525"/>
                </a:lnTo>
                <a:cubicBezTo>
                  <a:pt x="28575" y="4256"/>
                  <a:pt x="32831" y="0"/>
                  <a:pt x="38100" y="0"/>
                </a:cubicBezTo>
                <a:close/>
                <a:moveTo>
                  <a:pt x="19050" y="71438"/>
                </a:moveTo>
                <a:lnTo>
                  <a:pt x="19050" y="80962"/>
                </a:lnTo>
                <a:cubicBezTo>
                  <a:pt x="19050" y="83582"/>
                  <a:pt x="21193" y="85725"/>
                  <a:pt x="23813" y="85725"/>
                </a:cubicBezTo>
                <a:lnTo>
                  <a:pt x="33338" y="85725"/>
                </a:lnTo>
                <a:cubicBezTo>
                  <a:pt x="35957" y="85725"/>
                  <a:pt x="38100" y="83582"/>
                  <a:pt x="38100" y="80962"/>
                </a:cubicBezTo>
                <a:lnTo>
                  <a:pt x="38100" y="71438"/>
                </a:lnTo>
                <a:cubicBezTo>
                  <a:pt x="38100" y="68818"/>
                  <a:pt x="35957" y="66675"/>
                  <a:pt x="33338" y="66675"/>
                </a:cubicBezTo>
                <a:lnTo>
                  <a:pt x="23813" y="66675"/>
                </a:lnTo>
                <a:cubicBezTo>
                  <a:pt x="21193" y="66675"/>
                  <a:pt x="19050" y="68818"/>
                  <a:pt x="19050" y="71438"/>
                </a:cubicBezTo>
                <a:close/>
                <a:moveTo>
                  <a:pt x="57150" y="71438"/>
                </a:moveTo>
                <a:lnTo>
                  <a:pt x="57150" y="80962"/>
                </a:lnTo>
                <a:cubicBezTo>
                  <a:pt x="57150" y="83582"/>
                  <a:pt x="59293" y="85725"/>
                  <a:pt x="61912" y="85725"/>
                </a:cubicBezTo>
                <a:lnTo>
                  <a:pt x="71438" y="85725"/>
                </a:lnTo>
                <a:cubicBezTo>
                  <a:pt x="74057" y="85725"/>
                  <a:pt x="76200" y="83582"/>
                  <a:pt x="76200" y="80962"/>
                </a:cubicBezTo>
                <a:lnTo>
                  <a:pt x="76200" y="71438"/>
                </a:lnTo>
                <a:cubicBezTo>
                  <a:pt x="76200" y="68818"/>
                  <a:pt x="74057" y="66675"/>
                  <a:pt x="71438" y="66675"/>
                </a:cubicBezTo>
                <a:lnTo>
                  <a:pt x="61912" y="66675"/>
                </a:lnTo>
                <a:cubicBezTo>
                  <a:pt x="59293" y="66675"/>
                  <a:pt x="57150" y="68818"/>
                  <a:pt x="57150" y="71438"/>
                </a:cubicBezTo>
                <a:close/>
                <a:moveTo>
                  <a:pt x="100013" y="66675"/>
                </a:moveTo>
                <a:cubicBezTo>
                  <a:pt x="97393" y="66675"/>
                  <a:pt x="95250" y="68818"/>
                  <a:pt x="95250" y="71438"/>
                </a:cubicBezTo>
                <a:lnTo>
                  <a:pt x="95250" y="80962"/>
                </a:lnTo>
                <a:cubicBezTo>
                  <a:pt x="95250" y="83582"/>
                  <a:pt x="97393" y="85725"/>
                  <a:pt x="100013" y="85725"/>
                </a:cubicBezTo>
                <a:lnTo>
                  <a:pt x="109537" y="85725"/>
                </a:lnTo>
                <a:cubicBezTo>
                  <a:pt x="112157" y="85725"/>
                  <a:pt x="114300" y="83582"/>
                  <a:pt x="114300" y="80962"/>
                </a:cubicBezTo>
                <a:lnTo>
                  <a:pt x="114300" y="71438"/>
                </a:lnTo>
                <a:cubicBezTo>
                  <a:pt x="114300" y="68818"/>
                  <a:pt x="112157" y="66675"/>
                  <a:pt x="109537" y="66675"/>
                </a:cubicBezTo>
                <a:lnTo>
                  <a:pt x="100013" y="66675"/>
                </a:lnTo>
                <a:close/>
                <a:moveTo>
                  <a:pt x="19050" y="109537"/>
                </a:moveTo>
                <a:lnTo>
                  <a:pt x="19050" y="119062"/>
                </a:lnTo>
                <a:cubicBezTo>
                  <a:pt x="19050" y="121682"/>
                  <a:pt x="21193" y="123825"/>
                  <a:pt x="23813" y="123825"/>
                </a:cubicBezTo>
                <a:lnTo>
                  <a:pt x="33338" y="123825"/>
                </a:lnTo>
                <a:cubicBezTo>
                  <a:pt x="35957" y="123825"/>
                  <a:pt x="38100" y="121682"/>
                  <a:pt x="38100" y="119062"/>
                </a:cubicBezTo>
                <a:lnTo>
                  <a:pt x="38100" y="109537"/>
                </a:lnTo>
                <a:cubicBezTo>
                  <a:pt x="38100" y="106918"/>
                  <a:pt x="35957" y="104775"/>
                  <a:pt x="33338" y="104775"/>
                </a:cubicBezTo>
                <a:lnTo>
                  <a:pt x="23813" y="104775"/>
                </a:lnTo>
                <a:cubicBezTo>
                  <a:pt x="21193" y="104775"/>
                  <a:pt x="19050" y="106918"/>
                  <a:pt x="19050" y="109537"/>
                </a:cubicBezTo>
                <a:close/>
                <a:moveTo>
                  <a:pt x="61912" y="104775"/>
                </a:moveTo>
                <a:cubicBezTo>
                  <a:pt x="59293" y="104775"/>
                  <a:pt x="57150" y="106918"/>
                  <a:pt x="57150" y="109537"/>
                </a:cubicBezTo>
                <a:lnTo>
                  <a:pt x="57150" y="119062"/>
                </a:lnTo>
                <a:cubicBezTo>
                  <a:pt x="57150" y="121682"/>
                  <a:pt x="59293" y="123825"/>
                  <a:pt x="61912" y="123825"/>
                </a:cubicBezTo>
                <a:lnTo>
                  <a:pt x="71438" y="123825"/>
                </a:lnTo>
                <a:cubicBezTo>
                  <a:pt x="74057" y="123825"/>
                  <a:pt x="76200" y="121682"/>
                  <a:pt x="76200" y="119062"/>
                </a:cubicBezTo>
                <a:lnTo>
                  <a:pt x="76200" y="109537"/>
                </a:lnTo>
                <a:cubicBezTo>
                  <a:pt x="76200" y="106918"/>
                  <a:pt x="74057" y="104775"/>
                  <a:pt x="71438" y="104775"/>
                </a:cubicBezTo>
                <a:lnTo>
                  <a:pt x="61912" y="104775"/>
                </a:lnTo>
                <a:close/>
                <a:moveTo>
                  <a:pt x="95250" y="109537"/>
                </a:moveTo>
                <a:lnTo>
                  <a:pt x="95250" y="119062"/>
                </a:lnTo>
                <a:cubicBezTo>
                  <a:pt x="95250" y="121682"/>
                  <a:pt x="97393" y="123825"/>
                  <a:pt x="100013" y="123825"/>
                </a:cubicBezTo>
                <a:lnTo>
                  <a:pt x="109537" y="123825"/>
                </a:lnTo>
                <a:cubicBezTo>
                  <a:pt x="112157" y="123825"/>
                  <a:pt x="114300" y="121682"/>
                  <a:pt x="114300" y="119062"/>
                </a:cubicBezTo>
                <a:lnTo>
                  <a:pt x="114300" y="109537"/>
                </a:lnTo>
                <a:cubicBezTo>
                  <a:pt x="114300" y="106918"/>
                  <a:pt x="112157" y="104775"/>
                  <a:pt x="109537" y="104775"/>
                </a:cubicBezTo>
                <a:lnTo>
                  <a:pt x="100013" y="104775"/>
                </a:lnTo>
                <a:cubicBezTo>
                  <a:pt x="97393" y="104775"/>
                  <a:pt x="95250" y="106918"/>
                  <a:pt x="95250" y="109537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0" name="Text 7"/>
          <p:cNvSpPr/>
          <p:nvPr/>
        </p:nvSpPr>
        <p:spPr>
          <a:xfrm>
            <a:off x="685800" y="6248400"/>
            <a:ext cx="419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CF0F1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2026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0254704" y="62865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56138"/>
                </a:moveTo>
                <a:cubicBezTo>
                  <a:pt x="0" y="25122"/>
                  <a:pt x="25598" y="0"/>
                  <a:pt x="57150" y="0"/>
                </a:cubicBezTo>
                <a:cubicBezTo>
                  <a:pt x="88702" y="0"/>
                  <a:pt x="114300" y="25122"/>
                  <a:pt x="114300" y="56138"/>
                </a:cubicBezTo>
                <a:cubicBezTo>
                  <a:pt x="114300" y="91648"/>
                  <a:pt x="78522" y="134213"/>
                  <a:pt x="63579" y="150435"/>
                </a:cubicBezTo>
                <a:cubicBezTo>
                  <a:pt x="60067" y="154245"/>
                  <a:pt x="54203" y="154245"/>
                  <a:pt x="50691" y="150435"/>
                </a:cubicBezTo>
                <a:cubicBezTo>
                  <a:pt x="35749" y="134213"/>
                  <a:pt x="-30" y="91648"/>
                  <a:pt x="-30" y="56138"/>
                </a:cubicBezTo>
                <a:close/>
                <a:moveTo>
                  <a:pt x="57150" y="76200"/>
                </a:moveTo>
                <a:cubicBezTo>
                  <a:pt x="67664" y="76200"/>
                  <a:pt x="76200" y="67664"/>
                  <a:pt x="76200" y="57150"/>
                </a:cubicBezTo>
                <a:cubicBezTo>
                  <a:pt x="76200" y="46636"/>
                  <a:pt x="67664" y="38100"/>
                  <a:pt x="57150" y="38100"/>
                </a:cubicBezTo>
                <a:cubicBezTo>
                  <a:pt x="46636" y="38100"/>
                  <a:pt x="38100" y="46636"/>
                  <a:pt x="38100" y="57150"/>
                </a:cubicBezTo>
                <a:cubicBezTo>
                  <a:pt x="38100" y="67664"/>
                  <a:pt x="46636" y="76200"/>
                  <a:pt x="57150" y="7620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2" name="Text 9"/>
          <p:cNvSpPr/>
          <p:nvPr/>
        </p:nvSpPr>
        <p:spPr>
          <a:xfrm>
            <a:off x="10521404" y="6248400"/>
            <a:ext cx="1362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CF0F1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Royaume du Maroc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6878" y="376878"/>
            <a:ext cx="1151362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spc="59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6878" y="640692"/>
            <a:ext cx="11607839" cy="376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7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Transmissivité et Coefficient d'Emmagasinement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6878" y="1130634"/>
            <a:ext cx="753756" cy="37688"/>
          </a:xfrm>
          <a:custGeom>
            <a:avLst/>
            <a:gdLst/>
            <a:ahLst/>
            <a:cxnLst/>
            <a:rect l="l" t="t" r="r" b="b"/>
            <a:pathLst>
              <a:path w="753756" h="37688">
                <a:moveTo>
                  <a:pt x="0" y="0"/>
                </a:moveTo>
                <a:lnTo>
                  <a:pt x="753756" y="0"/>
                </a:lnTo>
                <a:lnTo>
                  <a:pt x="753756" y="37688"/>
                </a:lnTo>
                <a:lnTo>
                  <a:pt x="0" y="37688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76878" y="1337917"/>
            <a:ext cx="5624903" cy="2883116"/>
          </a:xfrm>
          <a:custGeom>
            <a:avLst/>
            <a:gdLst/>
            <a:ahLst/>
            <a:cxnLst/>
            <a:rect l="l" t="t" r="r" b="b"/>
            <a:pathLst>
              <a:path w="5624903" h="2883116">
                <a:moveTo>
                  <a:pt x="37688" y="0"/>
                </a:moveTo>
                <a:lnTo>
                  <a:pt x="5587215" y="0"/>
                </a:lnTo>
                <a:cubicBezTo>
                  <a:pt x="5608029" y="0"/>
                  <a:pt x="5624903" y="16873"/>
                  <a:pt x="5624903" y="37688"/>
                </a:cubicBezTo>
                <a:lnTo>
                  <a:pt x="5624903" y="2807751"/>
                </a:lnTo>
                <a:cubicBezTo>
                  <a:pt x="5624903" y="2849374"/>
                  <a:pt x="5591161" y="2883116"/>
                  <a:pt x="5549538" y="2883116"/>
                </a:cubicBezTo>
                <a:lnTo>
                  <a:pt x="75365" y="2883116"/>
                </a:lnTo>
                <a:cubicBezTo>
                  <a:pt x="33742" y="2883116"/>
                  <a:pt x="0" y="2849374"/>
                  <a:pt x="0" y="2807751"/>
                </a:cubicBezTo>
                <a:lnTo>
                  <a:pt x="0" y="37688"/>
                </a:lnTo>
                <a:cubicBezTo>
                  <a:pt x="0" y="16873"/>
                  <a:pt x="16873" y="0"/>
                  <a:pt x="3768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532" dist="37688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76878" y="1337917"/>
            <a:ext cx="5624903" cy="37688"/>
          </a:xfrm>
          <a:custGeom>
            <a:avLst/>
            <a:gdLst/>
            <a:ahLst/>
            <a:cxnLst/>
            <a:rect l="l" t="t" r="r" b="b"/>
            <a:pathLst>
              <a:path w="5624903" h="37688">
                <a:moveTo>
                  <a:pt x="37688" y="0"/>
                </a:moveTo>
                <a:lnTo>
                  <a:pt x="5587215" y="0"/>
                </a:lnTo>
                <a:cubicBezTo>
                  <a:pt x="5608029" y="0"/>
                  <a:pt x="5624903" y="16873"/>
                  <a:pt x="5624903" y="37688"/>
                </a:cubicBezTo>
                <a:lnTo>
                  <a:pt x="5624903" y="37688"/>
                </a:lnTo>
                <a:lnTo>
                  <a:pt x="0" y="37688"/>
                </a:ln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565317" y="1545199"/>
            <a:ext cx="527629" cy="527629"/>
          </a:xfrm>
          <a:custGeom>
            <a:avLst/>
            <a:gdLst/>
            <a:ahLst/>
            <a:cxnLst/>
            <a:rect l="l" t="t" r="r" b="b"/>
            <a:pathLst>
              <a:path w="527629" h="527629">
                <a:moveTo>
                  <a:pt x="263815" y="0"/>
                </a:moveTo>
                <a:lnTo>
                  <a:pt x="263815" y="0"/>
                </a:lnTo>
                <a:cubicBezTo>
                  <a:pt x="409418" y="0"/>
                  <a:pt x="527629" y="118211"/>
                  <a:pt x="527629" y="263815"/>
                </a:cubicBezTo>
                <a:lnTo>
                  <a:pt x="527629" y="263815"/>
                </a:lnTo>
                <a:cubicBezTo>
                  <a:pt x="527629" y="409418"/>
                  <a:pt x="409418" y="527629"/>
                  <a:pt x="263815" y="527629"/>
                </a:cubicBezTo>
                <a:lnTo>
                  <a:pt x="263815" y="527629"/>
                </a:lnTo>
                <a:cubicBezTo>
                  <a:pt x="118211" y="527629"/>
                  <a:pt x="0" y="409418"/>
                  <a:pt x="0" y="263815"/>
                </a:cubicBezTo>
                <a:lnTo>
                  <a:pt x="0" y="263815"/>
                </a:lnTo>
                <a:cubicBezTo>
                  <a:pt x="0" y="118211"/>
                  <a:pt x="118211" y="0"/>
                  <a:pt x="263815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8" name="Text 6"/>
          <p:cNvSpPr/>
          <p:nvPr/>
        </p:nvSpPr>
        <p:spPr>
          <a:xfrm>
            <a:off x="508785" y="1545199"/>
            <a:ext cx="640692" cy="52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8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06009" y="1658263"/>
            <a:ext cx="1432136" cy="301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Transmissivité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5317" y="2185892"/>
            <a:ext cx="5248025" cy="753756"/>
          </a:xfrm>
          <a:custGeom>
            <a:avLst/>
            <a:gdLst/>
            <a:ahLst/>
            <a:cxnLst/>
            <a:rect l="l" t="t" r="r" b="b"/>
            <a:pathLst>
              <a:path w="5248025" h="753756">
                <a:moveTo>
                  <a:pt x="75376" y="0"/>
                </a:moveTo>
                <a:lnTo>
                  <a:pt x="5172649" y="0"/>
                </a:lnTo>
                <a:cubicBezTo>
                  <a:pt x="5214278" y="0"/>
                  <a:pt x="5248025" y="33747"/>
                  <a:pt x="5248025" y="75376"/>
                </a:cubicBezTo>
                <a:lnTo>
                  <a:pt x="5248025" y="678380"/>
                </a:lnTo>
                <a:cubicBezTo>
                  <a:pt x="5248025" y="720009"/>
                  <a:pt x="5214278" y="753756"/>
                  <a:pt x="5172649" y="753756"/>
                </a:cubicBezTo>
                <a:lnTo>
                  <a:pt x="75376" y="753756"/>
                </a:lnTo>
                <a:cubicBezTo>
                  <a:pt x="33747" y="753756"/>
                  <a:pt x="0" y="720009"/>
                  <a:pt x="0" y="678380"/>
                </a:cubicBezTo>
                <a:lnTo>
                  <a:pt x="0" y="75376"/>
                </a:lnTo>
                <a:cubicBezTo>
                  <a:pt x="0" y="33775"/>
                  <a:pt x="33775" y="0"/>
                  <a:pt x="7537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1" name="Text 9"/>
          <p:cNvSpPr/>
          <p:nvPr/>
        </p:nvSpPr>
        <p:spPr>
          <a:xfrm>
            <a:off x="635981" y="2298955"/>
            <a:ext cx="5106696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35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= K × b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692" y="2600457"/>
            <a:ext cx="5097274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8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Perméabilité × Épaisseur saturée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5317" y="3052711"/>
            <a:ext cx="5323400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Définition: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Capacité de l'aquifère à transmettre l'eau à travers toute sa section saturée. Caractérise l'aptitude de l'aquifère à se laisser traverser par l'eau.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65317" y="3655716"/>
            <a:ext cx="2591036" cy="376878"/>
          </a:xfrm>
          <a:custGeom>
            <a:avLst/>
            <a:gdLst/>
            <a:ahLst/>
            <a:cxnLst/>
            <a:rect l="l" t="t" r="r" b="b"/>
            <a:pathLst>
              <a:path w="2591036" h="376878">
                <a:moveTo>
                  <a:pt x="37688" y="0"/>
                </a:moveTo>
                <a:lnTo>
                  <a:pt x="2553348" y="0"/>
                </a:lnTo>
                <a:cubicBezTo>
                  <a:pt x="2574162" y="0"/>
                  <a:pt x="2591036" y="16873"/>
                  <a:pt x="2591036" y="37688"/>
                </a:cubicBezTo>
                <a:lnTo>
                  <a:pt x="2591036" y="339190"/>
                </a:lnTo>
                <a:cubicBezTo>
                  <a:pt x="2591036" y="360004"/>
                  <a:pt x="2574162" y="376878"/>
                  <a:pt x="2553348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27629" y="3655716"/>
            <a:ext cx="2666411" cy="376878"/>
          </a:xfrm>
          <a:prstGeom prst="rect">
            <a:avLst/>
          </a:prstGeom>
          <a:noFill/>
          <a:ln/>
        </p:spPr>
        <p:txBody>
          <a:bodyPr wrap="square" lIns="75376" tIns="75376" rIns="75376" bIns="75376" rtlCol="0" anchor="ctr"/>
          <a:lstStyle/>
          <a:p>
            <a:pPr algn="ctr">
              <a:lnSpc>
                <a:spcPct val="13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Unité:</a:t>
            </a:r>
            <a:pPr algn="ctr"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m²/s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227459" y="3655716"/>
            <a:ext cx="2591036" cy="376878"/>
          </a:xfrm>
          <a:custGeom>
            <a:avLst/>
            <a:gdLst/>
            <a:ahLst/>
            <a:cxnLst/>
            <a:rect l="l" t="t" r="r" b="b"/>
            <a:pathLst>
              <a:path w="2591036" h="376878">
                <a:moveTo>
                  <a:pt x="37688" y="0"/>
                </a:moveTo>
                <a:lnTo>
                  <a:pt x="2553348" y="0"/>
                </a:lnTo>
                <a:cubicBezTo>
                  <a:pt x="2574162" y="0"/>
                  <a:pt x="2591036" y="16873"/>
                  <a:pt x="2591036" y="37688"/>
                </a:cubicBezTo>
                <a:lnTo>
                  <a:pt x="2591036" y="339190"/>
                </a:lnTo>
                <a:cubicBezTo>
                  <a:pt x="2591036" y="360004"/>
                  <a:pt x="2574162" y="376878"/>
                  <a:pt x="2553348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3189771" y="3655716"/>
            <a:ext cx="2666411" cy="376878"/>
          </a:xfrm>
          <a:prstGeom prst="rect">
            <a:avLst/>
          </a:prstGeom>
          <a:noFill/>
          <a:ln/>
        </p:spPr>
        <p:txBody>
          <a:bodyPr wrap="square" lIns="75376" tIns="75376" rIns="75376" bIns="75376" rtlCol="0" anchor="ctr"/>
          <a:lstStyle/>
          <a:p>
            <a:pPr algn="ctr">
              <a:lnSpc>
                <a:spcPct val="13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Ordre:</a:t>
            </a:r>
            <a:pPr algn="ctr"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10⁻⁶ à 10⁻²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76878" y="4390628"/>
            <a:ext cx="5624903" cy="2468550"/>
          </a:xfrm>
          <a:custGeom>
            <a:avLst/>
            <a:gdLst/>
            <a:ahLst/>
            <a:cxnLst/>
            <a:rect l="l" t="t" r="r" b="b"/>
            <a:pathLst>
              <a:path w="5624903" h="2468550">
                <a:moveTo>
                  <a:pt x="37688" y="0"/>
                </a:moveTo>
                <a:lnTo>
                  <a:pt x="5587215" y="0"/>
                </a:lnTo>
                <a:cubicBezTo>
                  <a:pt x="5608029" y="0"/>
                  <a:pt x="5624903" y="16873"/>
                  <a:pt x="5624903" y="37688"/>
                </a:cubicBezTo>
                <a:lnTo>
                  <a:pt x="5624903" y="2393185"/>
                </a:lnTo>
                <a:cubicBezTo>
                  <a:pt x="5624903" y="2434808"/>
                  <a:pt x="5591161" y="2468550"/>
                  <a:pt x="5549538" y="2468550"/>
                </a:cubicBezTo>
                <a:lnTo>
                  <a:pt x="75365" y="2468550"/>
                </a:lnTo>
                <a:cubicBezTo>
                  <a:pt x="33742" y="2468550"/>
                  <a:pt x="0" y="2434808"/>
                  <a:pt x="0" y="2393185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532" dist="37688" dir="5400000">
              <a:srgbClr val="000000">
                <a:alpha val="10196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76878" y="4390628"/>
            <a:ext cx="5624903" cy="37688"/>
          </a:xfrm>
          <a:custGeom>
            <a:avLst/>
            <a:gdLst/>
            <a:ahLst/>
            <a:cxnLst/>
            <a:rect l="l" t="t" r="r" b="b"/>
            <a:pathLst>
              <a:path w="5624903" h="37688">
                <a:moveTo>
                  <a:pt x="37688" y="0"/>
                </a:moveTo>
                <a:lnTo>
                  <a:pt x="5587215" y="0"/>
                </a:lnTo>
                <a:cubicBezTo>
                  <a:pt x="5608029" y="0"/>
                  <a:pt x="5624903" y="16873"/>
                  <a:pt x="5624903" y="37688"/>
                </a:cubicBezTo>
                <a:lnTo>
                  <a:pt x="5624903" y="37688"/>
                </a:lnTo>
                <a:lnTo>
                  <a:pt x="0" y="37688"/>
                </a:ln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0" name="Shape 18"/>
          <p:cNvSpPr/>
          <p:nvPr/>
        </p:nvSpPr>
        <p:spPr>
          <a:xfrm>
            <a:off x="565317" y="4597910"/>
            <a:ext cx="527629" cy="527629"/>
          </a:xfrm>
          <a:custGeom>
            <a:avLst/>
            <a:gdLst/>
            <a:ahLst/>
            <a:cxnLst/>
            <a:rect l="l" t="t" r="r" b="b"/>
            <a:pathLst>
              <a:path w="527629" h="527629">
                <a:moveTo>
                  <a:pt x="263815" y="0"/>
                </a:moveTo>
                <a:lnTo>
                  <a:pt x="263815" y="0"/>
                </a:lnTo>
                <a:cubicBezTo>
                  <a:pt x="409418" y="0"/>
                  <a:pt x="527629" y="118211"/>
                  <a:pt x="527629" y="263815"/>
                </a:cubicBezTo>
                <a:lnTo>
                  <a:pt x="527629" y="263815"/>
                </a:lnTo>
                <a:cubicBezTo>
                  <a:pt x="527629" y="409418"/>
                  <a:pt x="409418" y="527629"/>
                  <a:pt x="263815" y="527629"/>
                </a:cubicBezTo>
                <a:lnTo>
                  <a:pt x="263815" y="527629"/>
                </a:lnTo>
                <a:cubicBezTo>
                  <a:pt x="118211" y="527629"/>
                  <a:pt x="0" y="409418"/>
                  <a:pt x="0" y="263815"/>
                </a:cubicBezTo>
                <a:lnTo>
                  <a:pt x="0" y="263815"/>
                </a:lnTo>
                <a:cubicBezTo>
                  <a:pt x="0" y="118211"/>
                  <a:pt x="118211" y="0"/>
                  <a:pt x="263815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1" name="Text 19"/>
          <p:cNvSpPr/>
          <p:nvPr/>
        </p:nvSpPr>
        <p:spPr>
          <a:xfrm>
            <a:off x="508785" y="4597910"/>
            <a:ext cx="640692" cy="527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8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06009" y="4710974"/>
            <a:ext cx="2920804" cy="301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8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Coefficient d'Emmagasinement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65317" y="5238603"/>
            <a:ext cx="5323400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Définition:</a:t>
            </a:r>
            <a:pPr>
              <a:lnSpc>
                <a:spcPct val="14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Volume d'eau libéré par unité de surface d'aquifère pour une baisse de charge unitaire. Équivalent à une porosité effective.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65317" y="5841607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5" name="Text 23"/>
          <p:cNvSpPr/>
          <p:nvPr/>
        </p:nvSpPr>
        <p:spPr>
          <a:xfrm>
            <a:off x="565317" y="5841607"/>
            <a:ext cx="5323400" cy="376878"/>
          </a:xfrm>
          <a:prstGeom prst="rect">
            <a:avLst/>
          </a:prstGeom>
          <a:noFill/>
          <a:ln/>
        </p:spPr>
        <p:txBody>
          <a:bodyPr wrap="square" lIns="75376" tIns="75376" rIns="75376" bIns="75376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Nappe captive: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10⁻⁵ à 10⁻³ (faible, compressibilité)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65317" y="6293861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7" name="Text 25"/>
          <p:cNvSpPr/>
          <p:nvPr/>
        </p:nvSpPr>
        <p:spPr>
          <a:xfrm>
            <a:off x="565317" y="6293861"/>
            <a:ext cx="5323400" cy="376878"/>
          </a:xfrm>
          <a:prstGeom prst="rect">
            <a:avLst/>
          </a:prstGeom>
          <a:noFill/>
          <a:ln/>
        </p:spPr>
        <p:txBody>
          <a:bodyPr wrap="square" lIns="75376" tIns="75376" rIns="75376" bIns="75376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Nappe libre: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0.01 à 0.30 (vidange gravitaire)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1250" y="1319073"/>
            <a:ext cx="5624903" cy="2487394"/>
          </a:xfrm>
          <a:custGeom>
            <a:avLst/>
            <a:gdLst/>
            <a:ahLst/>
            <a:cxnLst/>
            <a:rect l="l" t="t" r="r" b="b"/>
            <a:pathLst>
              <a:path w="5624903" h="2487394">
                <a:moveTo>
                  <a:pt x="75368" y="0"/>
                </a:moveTo>
                <a:lnTo>
                  <a:pt x="5549535" y="0"/>
                </a:lnTo>
                <a:cubicBezTo>
                  <a:pt x="5591159" y="0"/>
                  <a:pt x="5624903" y="33743"/>
                  <a:pt x="5624903" y="75368"/>
                </a:cubicBezTo>
                <a:lnTo>
                  <a:pt x="5624903" y="2412026"/>
                </a:lnTo>
                <a:cubicBezTo>
                  <a:pt x="5624903" y="2453651"/>
                  <a:pt x="5591159" y="2487394"/>
                  <a:pt x="5549535" y="2487394"/>
                </a:cubicBezTo>
                <a:lnTo>
                  <a:pt x="75368" y="2487394"/>
                </a:lnTo>
                <a:cubicBezTo>
                  <a:pt x="33743" y="2487394"/>
                  <a:pt x="0" y="2453651"/>
                  <a:pt x="0" y="2412026"/>
                </a:cubicBezTo>
                <a:lnTo>
                  <a:pt x="0" y="75368"/>
                </a:lnTo>
                <a:cubicBezTo>
                  <a:pt x="0" y="33771"/>
                  <a:pt x="33771" y="0"/>
                  <a:pt x="753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532" dist="37688" dir="540000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403244" y="1545199"/>
            <a:ext cx="188439" cy="188439"/>
          </a:xfrm>
          <a:custGeom>
            <a:avLst/>
            <a:gdLst/>
            <a:ahLst/>
            <a:cxnLst/>
            <a:rect l="l" t="t" r="r" b="b"/>
            <a:pathLst>
              <a:path w="188439" h="188439">
                <a:moveTo>
                  <a:pt x="11777" y="11777"/>
                </a:moveTo>
                <a:cubicBezTo>
                  <a:pt x="18292" y="11777"/>
                  <a:pt x="23555" y="17040"/>
                  <a:pt x="23555" y="23555"/>
                </a:cubicBezTo>
                <a:lnTo>
                  <a:pt x="23555" y="147218"/>
                </a:lnTo>
                <a:cubicBezTo>
                  <a:pt x="23555" y="150457"/>
                  <a:pt x="26205" y="153107"/>
                  <a:pt x="29444" y="153107"/>
                </a:cubicBezTo>
                <a:lnTo>
                  <a:pt x="176662" y="153107"/>
                </a:lnTo>
                <a:cubicBezTo>
                  <a:pt x="183176" y="153107"/>
                  <a:pt x="188439" y="158370"/>
                  <a:pt x="188439" y="164884"/>
                </a:cubicBezTo>
                <a:cubicBezTo>
                  <a:pt x="188439" y="171398"/>
                  <a:pt x="183176" y="176662"/>
                  <a:pt x="176662" y="176662"/>
                </a:cubicBezTo>
                <a:lnTo>
                  <a:pt x="29444" y="176662"/>
                </a:lnTo>
                <a:cubicBezTo>
                  <a:pt x="13176" y="176662"/>
                  <a:pt x="0" y="163486"/>
                  <a:pt x="0" y="147218"/>
                </a:cubicBezTo>
                <a:lnTo>
                  <a:pt x="0" y="23555"/>
                </a:lnTo>
                <a:cubicBezTo>
                  <a:pt x="0" y="17040"/>
                  <a:pt x="5263" y="11777"/>
                  <a:pt x="11777" y="11777"/>
                </a:cubicBezTo>
                <a:close/>
                <a:moveTo>
                  <a:pt x="47110" y="35332"/>
                </a:moveTo>
                <a:cubicBezTo>
                  <a:pt x="47110" y="28818"/>
                  <a:pt x="52373" y="23555"/>
                  <a:pt x="58887" y="23555"/>
                </a:cubicBezTo>
                <a:lnTo>
                  <a:pt x="129552" y="23555"/>
                </a:lnTo>
                <a:cubicBezTo>
                  <a:pt x="136066" y="23555"/>
                  <a:pt x="141329" y="28818"/>
                  <a:pt x="141329" y="35332"/>
                </a:cubicBezTo>
                <a:cubicBezTo>
                  <a:pt x="141329" y="41847"/>
                  <a:pt x="136066" y="47110"/>
                  <a:pt x="129552" y="47110"/>
                </a:cubicBezTo>
                <a:lnTo>
                  <a:pt x="58887" y="47110"/>
                </a:lnTo>
                <a:cubicBezTo>
                  <a:pt x="52373" y="47110"/>
                  <a:pt x="47110" y="41847"/>
                  <a:pt x="47110" y="35332"/>
                </a:cubicBezTo>
                <a:close/>
                <a:moveTo>
                  <a:pt x="58887" y="64776"/>
                </a:moveTo>
                <a:lnTo>
                  <a:pt x="105997" y="64776"/>
                </a:lnTo>
                <a:cubicBezTo>
                  <a:pt x="112511" y="64776"/>
                  <a:pt x="117774" y="70039"/>
                  <a:pt x="117774" y="76553"/>
                </a:cubicBezTo>
                <a:cubicBezTo>
                  <a:pt x="117774" y="83068"/>
                  <a:pt x="112511" y="88331"/>
                  <a:pt x="105997" y="88331"/>
                </a:cubicBezTo>
                <a:lnTo>
                  <a:pt x="58887" y="88331"/>
                </a:lnTo>
                <a:cubicBezTo>
                  <a:pt x="52373" y="88331"/>
                  <a:pt x="47110" y="83068"/>
                  <a:pt x="47110" y="76553"/>
                </a:cubicBezTo>
                <a:cubicBezTo>
                  <a:pt x="47110" y="70039"/>
                  <a:pt x="52373" y="64776"/>
                  <a:pt x="58887" y="64776"/>
                </a:cubicBezTo>
                <a:close/>
                <a:moveTo>
                  <a:pt x="58887" y="105997"/>
                </a:moveTo>
                <a:lnTo>
                  <a:pt x="153107" y="105997"/>
                </a:lnTo>
                <a:cubicBezTo>
                  <a:pt x="159621" y="105997"/>
                  <a:pt x="164884" y="111260"/>
                  <a:pt x="164884" y="117774"/>
                </a:cubicBezTo>
                <a:cubicBezTo>
                  <a:pt x="164884" y="124289"/>
                  <a:pt x="159621" y="129552"/>
                  <a:pt x="153107" y="129552"/>
                </a:cubicBezTo>
                <a:lnTo>
                  <a:pt x="58887" y="129552"/>
                </a:lnTo>
                <a:cubicBezTo>
                  <a:pt x="52373" y="129552"/>
                  <a:pt x="47110" y="124289"/>
                  <a:pt x="47110" y="117774"/>
                </a:cubicBezTo>
                <a:cubicBezTo>
                  <a:pt x="47110" y="111260"/>
                  <a:pt x="52373" y="105997"/>
                  <a:pt x="58887" y="105997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0" name="Text 28"/>
          <p:cNvSpPr/>
          <p:nvPr/>
        </p:nvSpPr>
        <p:spPr>
          <a:xfrm>
            <a:off x="6615238" y="1507512"/>
            <a:ext cx="5106696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Valeurs Typiques au Maroc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79689" y="1884389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2" name="Text 30"/>
          <p:cNvSpPr/>
          <p:nvPr/>
        </p:nvSpPr>
        <p:spPr>
          <a:xfrm>
            <a:off x="6455065" y="1959765"/>
            <a:ext cx="130965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alluviaux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0406541" y="1959765"/>
            <a:ext cx="1224853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= 10⁻³-10⁻² m²/s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79689" y="2336643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5" name="Text 33"/>
          <p:cNvSpPr/>
          <p:nvPr/>
        </p:nvSpPr>
        <p:spPr>
          <a:xfrm>
            <a:off x="6455065" y="2412019"/>
            <a:ext cx="1224853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fissurés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0413166" y="2412019"/>
            <a:ext cx="121543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= 10⁻⁴-10⁻³ m²/s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79689" y="2788896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8" name="Text 36"/>
          <p:cNvSpPr/>
          <p:nvPr/>
        </p:nvSpPr>
        <p:spPr>
          <a:xfrm>
            <a:off x="6455065" y="2864272"/>
            <a:ext cx="123427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sableux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0413166" y="2864272"/>
            <a:ext cx="121543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= 10⁻⁴-10⁻³ m²/s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79689" y="3241150"/>
            <a:ext cx="5248025" cy="376878"/>
          </a:xfrm>
          <a:custGeom>
            <a:avLst/>
            <a:gdLst/>
            <a:ahLst/>
            <a:cxnLst/>
            <a:rect l="l" t="t" r="r" b="b"/>
            <a:pathLst>
              <a:path w="5248025" h="376878">
                <a:moveTo>
                  <a:pt x="37688" y="0"/>
                </a:moveTo>
                <a:lnTo>
                  <a:pt x="5210337" y="0"/>
                </a:lnTo>
                <a:cubicBezTo>
                  <a:pt x="5231151" y="0"/>
                  <a:pt x="5248025" y="16873"/>
                  <a:pt x="5248025" y="37688"/>
                </a:cubicBezTo>
                <a:lnTo>
                  <a:pt x="5248025" y="339190"/>
                </a:lnTo>
                <a:cubicBezTo>
                  <a:pt x="5248025" y="360004"/>
                  <a:pt x="5231151" y="376878"/>
                  <a:pt x="5210337" y="376878"/>
                </a:cubicBezTo>
                <a:lnTo>
                  <a:pt x="37688" y="376878"/>
                </a:lnTo>
                <a:cubicBezTo>
                  <a:pt x="16873" y="376878"/>
                  <a:pt x="0" y="360004"/>
                  <a:pt x="0" y="339190"/>
                </a:cubicBezTo>
                <a:lnTo>
                  <a:pt x="0" y="37688"/>
                </a:lnTo>
                <a:cubicBezTo>
                  <a:pt x="0" y="16887"/>
                  <a:pt x="16887" y="0"/>
                  <a:pt x="376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1" name="Text 39"/>
          <p:cNvSpPr/>
          <p:nvPr/>
        </p:nvSpPr>
        <p:spPr>
          <a:xfrm>
            <a:off x="6455065" y="3316526"/>
            <a:ext cx="1394448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karstiques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10736898" y="3316526"/>
            <a:ext cx="89508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&gt; 10⁻² m²/s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191250" y="3957218"/>
            <a:ext cx="5624903" cy="2901960"/>
          </a:xfrm>
          <a:custGeom>
            <a:avLst/>
            <a:gdLst/>
            <a:ahLst/>
            <a:cxnLst/>
            <a:rect l="l" t="t" r="r" b="b"/>
            <a:pathLst>
              <a:path w="5624903" h="2901960">
                <a:moveTo>
                  <a:pt x="75364" y="0"/>
                </a:moveTo>
                <a:lnTo>
                  <a:pt x="5549539" y="0"/>
                </a:lnTo>
                <a:cubicBezTo>
                  <a:pt x="5591161" y="0"/>
                  <a:pt x="5624903" y="33742"/>
                  <a:pt x="5624903" y="75364"/>
                </a:cubicBezTo>
                <a:lnTo>
                  <a:pt x="5624903" y="2826596"/>
                </a:lnTo>
                <a:cubicBezTo>
                  <a:pt x="5624903" y="2868218"/>
                  <a:pt x="5591161" y="2901960"/>
                  <a:pt x="5549539" y="2901960"/>
                </a:cubicBezTo>
                <a:lnTo>
                  <a:pt x="75364" y="2901960"/>
                </a:lnTo>
                <a:cubicBezTo>
                  <a:pt x="33742" y="2901960"/>
                  <a:pt x="0" y="2868218"/>
                  <a:pt x="0" y="2826596"/>
                </a:cubicBezTo>
                <a:lnTo>
                  <a:pt x="0" y="75364"/>
                </a:lnTo>
                <a:cubicBezTo>
                  <a:pt x="0" y="33769"/>
                  <a:pt x="33769" y="0"/>
                  <a:pt x="7536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4" name="Shape 42"/>
          <p:cNvSpPr/>
          <p:nvPr/>
        </p:nvSpPr>
        <p:spPr>
          <a:xfrm>
            <a:off x="6403244" y="4183345"/>
            <a:ext cx="188439" cy="188439"/>
          </a:xfrm>
          <a:custGeom>
            <a:avLst/>
            <a:gdLst/>
            <a:ahLst/>
            <a:cxnLst/>
            <a:rect l="l" t="t" r="r" b="b"/>
            <a:pathLst>
              <a:path w="188439" h="188439">
                <a:moveTo>
                  <a:pt x="164884" y="94219"/>
                </a:moveTo>
                <a:cubicBezTo>
                  <a:pt x="164884" y="55219"/>
                  <a:pt x="133220" y="23555"/>
                  <a:pt x="94219" y="23555"/>
                </a:cubicBezTo>
                <a:cubicBezTo>
                  <a:pt x="55219" y="23555"/>
                  <a:pt x="23555" y="55219"/>
                  <a:pt x="23555" y="94219"/>
                </a:cubicBezTo>
                <a:cubicBezTo>
                  <a:pt x="23555" y="133220"/>
                  <a:pt x="55219" y="164884"/>
                  <a:pt x="94219" y="164884"/>
                </a:cubicBezTo>
                <a:cubicBezTo>
                  <a:pt x="133220" y="164884"/>
                  <a:pt x="164884" y="133220"/>
                  <a:pt x="164884" y="94219"/>
                </a:cubicBezTo>
                <a:close/>
                <a:moveTo>
                  <a:pt x="0" y="94219"/>
                </a:moveTo>
                <a:cubicBezTo>
                  <a:pt x="0" y="42218"/>
                  <a:pt x="42218" y="0"/>
                  <a:pt x="94219" y="0"/>
                </a:cubicBezTo>
                <a:cubicBezTo>
                  <a:pt x="146221" y="0"/>
                  <a:pt x="188439" y="42218"/>
                  <a:pt x="188439" y="94219"/>
                </a:cubicBezTo>
                <a:cubicBezTo>
                  <a:pt x="188439" y="146221"/>
                  <a:pt x="146221" y="188439"/>
                  <a:pt x="94219" y="188439"/>
                </a:cubicBezTo>
                <a:cubicBezTo>
                  <a:pt x="42218" y="188439"/>
                  <a:pt x="0" y="146221"/>
                  <a:pt x="0" y="94219"/>
                </a:cubicBezTo>
                <a:close/>
                <a:moveTo>
                  <a:pt x="94219" y="123663"/>
                </a:moveTo>
                <a:cubicBezTo>
                  <a:pt x="110470" y="123663"/>
                  <a:pt x="123663" y="110470"/>
                  <a:pt x="123663" y="94219"/>
                </a:cubicBezTo>
                <a:cubicBezTo>
                  <a:pt x="123663" y="77969"/>
                  <a:pt x="110470" y="64776"/>
                  <a:pt x="94219" y="64776"/>
                </a:cubicBezTo>
                <a:cubicBezTo>
                  <a:pt x="77969" y="64776"/>
                  <a:pt x="64776" y="77969"/>
                  <a:pt x="64776" y="94219"/>
                </a:cubicBezTo>
                <a:cubicBezTo>
                  <a:pt x="64776" y="110470"/>
                  <a:pt x="77969" y="123663"/>
                  <a:pt x="94219" y="123663"/>
                </a:cubicBezTo>
                <a:close/>
                <a:moveTo>
                  <a:pt x="94219" y="41221"/>
                </a:moveTo>
                <a:cubicBezTo>
                  <a:pt x="123470" y="41221"/>
                  <a:pt x="147218" y="64969"/>
                  <a:pt x="147218" y="94219"/>
                </a:cubicBezTo>
                <a:cubicBezTo>
                  <a:pt x="147218" y="123470"/>
                  <a:pt x="123470" y="147218"/>
                  <a:pt x="94219" y="147218"/>
                </a:cubicBezTo>
                <a:cubicBezTo>
                  <a:pt x="64969" y="147218"/>
                  <a:pt x="41221" y="123470"/>
                  <a:pt x="41221" y="94219"/>
                </a:cubicBezTo>
                <a:cubicBezTo>
                  <a:pt x="41221" y="64969"/>
                  <a:pt x="64969" y="41221"/>
                  <a:pt x="94219" y="41221"/>
                </a:cubicBezTo>
                <a:close/>
                <a:moveTo>
                  <a:pt x="82442" y="94219"/>
                </a:moveTo>
                <a:cubicBezTo>
                  <a:pt x="82442" y="87719"/>
                  <a:pt x="87719" y="82442"/>
                  <a:pt x="94219" y="82442"/>
                </a:cubicBezTo>
                <a:cubicBezTo>
                  <a:pt x="100720" y="82442"/>
                  <a:pt x="105997" y="87719"/>
                  <a:pt x="105997" y="94219"/>
                </a:cubicBezTo>
                <a:cubicBezTo>
                  <a:pt x="105997" y="100720"/>
                  <a:pt x="100720" y="105997"/>
                  <a:pt x="94219" y="105997"/>
                </a:cubicBezTo>
                <a:cubicBezTo>
                  <a:pt x="87719" y="105997"/>
                  <a:pt x="82442" y="100720"/>
                  <a:pt x="82442" y="9421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615238" y="4145657"/>
            <a:ext cx="5106696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Importance pour la Gestion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407955" y="4560223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43503" y="4522535"/>
            <a:ext cx="3608606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Dimensionnement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forages et stations de pompage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407955" y="4861725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43503" y="4824037"/>
            <a:ext cx="2911382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Modélisation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hydrogéologique et prévisions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407955" y="5163227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Text 49"/>
          <p:cNvSpPr/>
          <p:nvPr/>
        </p:nvSpPr>
        <p:spPr>
          <a:xfrm>
            <a:off x="6643503" y="5125539"/>
            <a:ext cx="2788896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Délimitation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périmètres de protection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07955" y="5464730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3" name="Text 51"/>
          <p:cNvSpPr/>
          <p:nvPr/>
        </p:nvSpPr>
        <p:spPr>
          <a:xfrm>
            <a:off x="6643503" y="5427042"/>
            <a:ext cx="2581614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Évaluation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ressources exploitables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407955" y="5766232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5" name="Text 53"/>
          <p:cNvSpPr/>
          <p:nvPr/>
        </p:nvSpPr>
        <p:spPr>
          <a:xfrm>
            <a:off x="6643503" y="5728544"/>
            <a:ext cx="246855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Planification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l'exploitation durable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8617" y="368617"/>
            <a:ext cx="11528490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spc="58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8617" y="626649"/>
            <a:ext cx="11620644" cy="3686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12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Relation Débit-Rabattement et Rendement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8617" y="1105850"/>
            <a:ext cx="737234" cy="36862"/>
          </a:xfrm>
          <a:custGeom>
            <a:avLst/>
            <a:gdLst/>
            <a:ahLst/>
            <a:cxnLst/>
            <a:rect l="l" t="t" r="r" b="b"/>
            <a:pathLst>
              <a:path w="737234" h="36862">
                <a:moveTo>
                  <a:pt x="0" y="0"/>
                </a:moveTo>
                <a:lnTo>
                  <a:pt x="737234" y="0"/>
                </a:lnTo>
                <a:lnTo>
                  <a:pt x="737234" y="36862"/>
                </a:lnTo>
                <a:lnTo>
                  <a:pt x="0" y="36862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68617" y="1290159"/>
            <a:ext cx="5630621" cy="2985796"/>
          </a:xfrm>
          <a:custGeom>
            <a:avLst/>
            <a:gdLst/>
            <a:ahLst/>
            <a:cxnLst/>
            <a:rect l="l" t="t" r="r" b="b"/>
            <a:pathLst>
              <a:path w="5630621" h="2985796">
                <a:moveTo>
                  <a:pt x="73719" y="0"/>
                </a:moveTo>
                <a:lnTo>
                  <a:pt x="5556902" y="0"/>
                </a:lnTo>
                <a:cubicBezTo>
                  <a:pt x="5597616" y="0"/>
                  <a:pt x="5630621" y="33005"/>
                  <a:pt x="5630621" y="73719"/>
                </a:cubicBezTo>
                <a:lnTo>
                  <a:pt x="5630621" y="2912077"/>
                </a:lnTo>
                <a:cubicBezTo>
                  <a:pt x="5630621" y="2952791"/>
                  <a:pt x="5597616" y="2985796"/>
                  <a:pt x="5556902" y="2985796"/>
                </a:cubicBezTo>
                <a:lnTo>
                  <a:pt x="73719" y="2985796"/>
                </a:lnTo>
                <a:cubicBezTo>
                  <a:pt x="33005" y="2985796"/>
                  <a:pt x="0" y="2952791"/>
                  <a:pt x="0" y="2912077"/>
                </a:cubicBezTo>
                <a:lnTo>
                  <a:pt x="0" y="73719"/>
                </a:lnTo>
                <a:cubicBezTo>
                  <a:pt x="0" y="33033"/>
                  <a:pt x="33033" y="0"/>
                  <a:pt x="7371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293" dist="36862" dir="5400000">
              <a:srgbClr val="000000">
                <a:alpha val="10196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52925" y="1474467"/>
            <a:ext cx="5354159" cy="25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Courbe Caractéristique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52925" y="1843084"/>
            <a:ext cx="5335728" cy="479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relation entre le débit pompé (Q) et le rabattement (s) caractérise la performance hydraulique du forage: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52925" y="2432871"/>
            <a:ext cx="5262005" cy="1105850"/>
          </a:xfrm>
          <a:custGeom>
            <a:avLst/>
            <a:gdLst/>
            <a:ahLst/>
            <a:cxnLst/>
            <a:rect l="l" t="t" r="r" b="b"/>
            <a:pathLst>
              <a:path w="5262005" h="1105850">
                <a:moveTo>
                  <a:pt x="73727" y="0"/>
                </a:moveTo>
                <a:lnTo>
                  <a:pt x="5188277" y="0"/>
                </a:lnTo>
                <a:cubicBezTo>
                  <a:pt x="5228996" y="0"/>
                  <a:pt x="5262005" y="33009"/>
                  <a:pt x="5262005" y="73727"/>
                </a:cubicBezTo>
                <a:lnTo>
                  <a:pt x="5262005" y="1032123"/>
                </a:lnTo>
                <a:cubicBezTo>
                  <a:pt x="5262005" y="1072842"/>
                  <a:pt x="5228996" y="1105850"/>
                  <a:pt x="5188277" y="1105850"/>
                </a:cubicBezTo>
                <a:lnTo>
                  <a:pt x="73727" y="1105850"/>
                </a:lnTo>
                <a:cubicBezTo>
                  <a:pt x="33009" y="1105850"/>
                  <a:pt x="0" y="1072842"/>
                  <a:pt x="0" y="1032123"/>
                </a:cubicBezTo>
                <a:lnTo>
                  <a:pt x="0" y="73727"/>
                </a:lnTo>
                <a:cubicBezTo>
                  <a:pt x="0" y="33036"/>
                  <a:pt x="33036" y="0"/>
                  <a:pt x="73727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658902" y="2580317"/>
            <a:ext cx="5050050" cy="25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06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Équation de Forchheimer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63510" y="2912073"/>
            <a:ext cx="5040834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 = AQ + BQ²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3510" y="3170104"/>
            <a:ext cx="5040834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= pertes linéaires, B = pertes quadratiques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52925" y="3649306"/>
            <a:ext cx="5335728" cy="442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Pertes linéaires:</a:t>
            </a:r>
            <a:pPr>
              <a:lnSpc>
                <a:spcPct val="130000"/>
              </a:lnSpc>
            </a:pPr>
            <a:r>
              <a:rPr lang="en-US" sz="116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liées à l'écoulement laminaire dans l'aquifère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Pertes quadratiques:</a:t>
            </a:r>
            <a:pPr>
              <a:lnSpc>
                <a:spcPct val="130000"/>
              </a:lnSpc>
            </a:pPr>
            <a:r>
              <a:rPr lang="en-US" sz="116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liées aux turbulences près du puits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8617" y="4423401"/>
            <a:ext cx="5630621" cy="2432871"/>
          </a:xfrm>
          <a:custGeom>
            <a:avLst/>
            <a:gdLst/>
            <a:ahLst/>
            <a:cxnLst/>
            <a:rect l="l" t="t" r="r" b="b"/>
            <a:pathLst>
              <a:path w="5630621" h="2432871">
                <a:moveTo>
                  <a:pt x="73716" y="0"/>
                </a:moveTo>
                <a:lnTo>
                  <a:pt x="5556905" y="0"/>
                </a:lnTo>
                <a:cubicBezTo>
                  <a:pt x="5597618" y="0"/>
                  <a:pt x="5630621" y="33004"/>
                  <a:pt x="5630621" y="73716"/>
                </a:cubicBezTo>
                <a:lnTo>
                  <a:pt x="5630621" y="2359155"/>
                </a:lnTo>
                <a:cubicBezTo>
                  <a:pt x="5630621" y="2399867"/>
                  <a:pt x="5597618" y="2432871"/>
                  <a:pt x="5556905" y="2432871"/>
                </a:cubicBezTo>
                <a:lnTo>
                  <a:pt x="73716" y="2432871"/>
                </a:lnTo>
                <a:cubicBezTo>
                  <a:pt x="33004" y="2432871"/>
                  <a:pt x="0" y="2399867"/>
                  <a:pt x="0" y="2359155"/>
                </a:cubicBezTo>
                <a:lnTo>
                  <a:pt x="0" y="73716"/>
                </a:lnTo>
                <a:cubicBezTo>
                  <a:pt x="0" y="33031"/>
                  <a:pt x="33031" y="0"/>
                  <a:pt x="7371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293" dist="36862" dir="5400000">
              <a:srgbClr val="000000">
                <a:alpha val="10196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52925" y="4607710"/>
            <a:ext cx="5354159" cy="25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Types de Courbes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1356" y="4976327"/>
            <a:ext cx="36862" cy="442340"/>
          </a:xfrm>
          <a:custGeom>
            <a:avLst/>
            <a:gdLst/>
            <a:ahLst/>
            <a:cxnLst/>
            <a:rect l="l" t="t" r="r" b="b"/>
            <a:pathLst>
              <a:path w="36862" h="442340">
                <a:moveTo>
                  <a:pt x="0" y="0"/>
                </a:moveTo>
                <a:lnTo>
                  <a:pt x="36862" y="0"/>
                </a:lnTo>
                <a:lnTo>
                  <a:pt x="36862" y="442340"/>
                </a:lnTo>
                <a:lnTo>
                  <a:pt x="0" y="442340"/>
                </a:lnTo>
                <a:lnTo>
                  <a:pt x="0" y="0"/>
                </a:ln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6" name="Text 14"/>
          <p:cNvSpPr/>
          <p:nvPr/>
        </p:nvSpPr>
        <p:spPr>
          <a:xfrm>
            <a:off x="700372" y="4976327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Courbe I - Sous-dimensionnée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00372" y="5197497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Rabattement faible, forage bien conçu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71356" y="5529252"/>
            <a:ext cx="36862" cy="442340"/>
          </a:xfrm>
          <a:custGeom>
            <a:avLst/>
            <a:gdLst/>
            <a:ahLst/>
            <a:cxnLst/>
            <a:rect l="l" t="t" r="r" b="b"/>
            <a:pathLst>
              <a:path w="36862" h="442340">
                <a:moveTo>
                  <a:pt x="0" y="0"/>
                </a:moveTo>
                <a:lnTo>
                  <a:pt x="36862" y="0"/>
                </a:lnTo>
                <a:lnTo>
                  <a:pt x="36862" y="442340"/>
                </a:lnTo>
                <a:lnTo>
                  <a:pt x="0" y="44234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9" name="Text 17"/>
          <p:cNvSpPr/>
          <p:nvPr/>
        </p:nvSpPr>
        <p:spPr>
          <a:xfrm>
            <a:off x="700372" y="5529252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Courbe II - Normale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0372" y="5750422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Relation linéaire puis courbée, typique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71356" y="6082177"/>
            <a:ext cx="36862" cy="442340"/>
          </a:xfrm>
          <a:custGeom>
            <a:avLst/>
            <a:gdLst/>
            <a:ahLst/>
            <a:cxnLst/>
            <a:rect l="l" t="t" r="r" b="b"/>
            <a:pathLst>
              <a:path w="36862" h="442340">
                <a:moveTo>
                  <a:pt x="0" y="0"/>
                </a:moveTo>
                <a:lnTo>
                  <a:pt x="36862" y="0"/>
                </a:lnTo>
                <a:lnTo>
                  <a:pt x="36862" y="442340"/>
                </a:lnTo>
                <a:lnTo>
                  <a:pt x="0" y="442340"/>
                </a:lnTo>
                <a:lnTo>
                  <a:pt x="0" y="0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22" name="Text 20"/>
          <p:cNvSpPr/>
          <p:nvPr/>
        </p:nvSpPr>
        <p:spPr>
          <a:xfrm>
            <a:off x="700372" y="6082177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Courbe III - Sur-dimensionnée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0372" y="6303347"/>
            <a:ext cx="5188281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Rabattement excessif, problèmes de conception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186570" y="1290159"/>
            <a:ext cx="5630621" cy="3225397"/>
          </a:xfrm>
          <a:custGeom>
            <a:avLst/>
            <a:gdLst/>
            <a:ahLst/>
            <a:cxnLst/>
            <a:rect l="l" t="t" r="r" b="b"/>
            <a:pathLst>
              <a:path w="5630621" h="3225397">
                <a:moveTo>
                  <a:pt x="73733" y="0"/>
                </a:moveTo>
                <a:lnTo>
                  <a:pt x="5556889" y="0"/>
                </a:lnTo>
                <a:cubicBezTo>
                  <a:pt x="5597610" y="0"/>
                  <a:pt x="5630621" y="33011"/>
                  <a:pt x="5630621" y="73733"/>
                </a:cubicBezTo>
                <a:lnTo>
                  <a:pt x="5630621" y="3151664"/>
                </a:lnTo>
                <a:cubicBezTo>
                  <a:pt x="5630621" y="3192386"/>
                  <a:pt x="5597610" y="3225397"/>
                  <a:pt x="5556889" y="3225397"/>
                </a:cubicBezTo>
                <a:lnTo>
                  <a:pt x="73733" y="3225397"/>
                </a:lnTo>
                <a:cubicBezTo>
                  <a:pt x="33011" y="3225397"/>
                  <a:pt x="0" y="3192386"/>
                  <a:pt x="0" y="3151664"/>
                </a:cubicBezTo>
                <a:lnTo>
                  <a:pt x="0" y="73733"/>
                </a:lnTo>
                <a:cubicBezTo>
                  <a:pt x="0" y="33038"/>
                  <a:pt x="33038" y="0"/>
                  <a:pt x="7373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293" dist="36862" dir="5400000">
              <a:srgbClr val="000000">
                <a:alpha val="10196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393917" y="1511329"/>
            <a:ext cx="184308" cy="184308"/>
          </a:xfrm>
          <a:custGeom>
            <a:avLst/>
            <a:gdLst/>
            <a:ahLst/>
            <a:cxnLst/>
            <a:rect l="l" t="t" r="r" b="b"/>
            <a:pathLst>
              <a:path w="184308" h="184308">
                <a:moveTo>
                  <a:pt x="0" y="92154"/>
                </a:moveTo>
                <a:cubicBezTo>
                  <a:pt x="0" y="41293"/>
                  <a:pt x="41293" y="0"/>
                  <a:pt x="92154" y="0"/>
                </a:cubicBezTo>
                <a:cubicBezTo>
                  <a:pt x="143015" y="0"/>
                  <a:pt x="184308" y="41293"/>
                  <a:pt x="184308" y="92154"/>
                </a:cubicBezTo>
                <a:cubicBezTo>
                  <a:pt x="184308" y="143015"/>
                  <a:pt x="143015" y="184308"/>
                  <a:pt x="92154" y="184308"/>
                </a:cubicBezTo>
                <a:cubicBezTo>
                  <a:pt x="41293" y="184308"/>
                  <a:pt x="0" y="143015"/>
                  <a:pt x="0" y="92154"/>
                </a:cubicBezTo>
                <a:close/>
                <a:moveTo>
                  <a:pt x="103673" y="34558"/>
                </a:moveTo>
                <a:cubicBezTo>
                  <a:pt x="103673" y="28200"/>
                  <a:pt x="98512" y="23039"/>
                  <a:pt x="92154" y="23039"/>
                </a:cubicBezTo>
                <a:cubicBezTo>
                  <a:pt x="85797" y="23039"/>
                  <a:pt x="80635" y="28200"/>
                  <a:pt x="80635" y="34558"/>
                </a:cubicBezTo>
                <a:cubicBezTo>
                  <a:pt x="80635" y="40915"/>
                  <a:pt x="85797" y="46077"/>
                  <a:pt x="92154" y="46077"/>
                </a:cubicBezTo>
                <a:cubicBezTo>
                  <a:pt x="98512" y="46077"/>
                  <a:pt x="103673" y="40915"/>
                  <a:pt x="103673" y="34558"/>
                </a:cubicBezTo>
                <a:close/>
                <a:moveTo>
                  <a:pt x="92154" y="149751"/>
                </a:moveTo>
                <a:cubicBezTo>
                  <a:pt x="104861" y="149751"/>
                  <a:pt x="115193" y="139419"/>
                  <a:pt x="115193" y="126712"/>
                </a:cubicBezTo>
                <a:cubicBezTo>
                  <a:pt x="115193" y="120880"/>
                  <a:pt x="113033" y="115517"/>
                  <a:pt x="109433" y="111485"/>
                </a:cubicBezTo>
                <a:lnTo>
                  <a:pt x="134452" y="61484"/>
                </a:lnTo>
                <a:cubicBezTo>
                  <a:pt x="136575" y="57200"/>
                  <a:pt x="134848" y="52017"/>
                  <a:pt x="130600" y="49893"/>
                </a:cubicBezTo>
                <a:cubicBezTo>
                  <a:pt x="126352" y="47769"/>
                  <a:pt x="121132" y="49497"/>
                  <a:pt x="119009" y="53745"/>
                </a:cubicBezTo>
                <a:lnTo>
                  <a:pt x="93990" y="103745"/>
                </a:lnTo>
                <a:cubicBezTo>
                  <a:pt x="93378" y="103709"/>
                  <a:pt x="92766" y="103673"/>
                  <a:pt x="92154" y="103673"/>
                </a:cubicBezTo>
                <a:cubicBezTo>
                  <a:pt x="79447" y="103673"/>
                  <a:pt x="69116" y="114005"/>
                  <a:pt x="69116" y="126712"/>
                </a:cubicBezTo>
                <a:cubicBezTo>
                  <a:pt x="69116" y="139419"/>
                  <a:pt x="79447" y="149751"/>
                  <a:pt x="92154" y="149751"/>
                </a:cubicBezTo>
                <a:close/>
                <a:moveTo>
                  <a:pt x="63356" y="51837"/>
                </a:moveTo>
                <a:cubicBezTo>
                  <a:pt x="63356" y="45479"/>
                  <a:pt x="58194" y="40317"/>
                  <a:pt x="51837" y="40317"/>
                </a:cubicBezTo>
                <a:cubicBezTo>
                  <a:pt x="45479" y="40317"/>
                  <a:pt x="40317" y="45479"/>
                  <a:pt x="40317" y="51837"/>
                </a:cubicBezTo>
                <a:cubicBezTo>
                  <a:pt x="40317" y="58194"/>
                  <a:pt x="45479" y="63356"/>
                  <a:pt x="51837" y="63356"/>
                </a:cubicBezTo>
                <a:cubicBezTo>
                  <a:pt x="58194" y="63356"/>
                  <a:pt x="63356" y="58194"/>
                  <a:pt x="63356" y="51837"/>
                </a:cubicBezTo>
                <a:close/>
                <a:moveTo>
                  <a:pt x="34558" y="103673"/>
                </a:moveTo>
                <a:cubicBezTo>
                  <a:pt x="40915" y="103673"/>
                  <a:pt x="46077" y="98512"/>
                  <a:pt x="46077" y="92154"/>
                </a:cubicBezTo>
                <a:cubicBezTo>
                  <a:pt x="46077" y="85797"/>
                  <a:pt x="40915" y="80635"/>
                  <a:pt x="34558" y="80635"/>
                </a:cubicBezTo>
                <a:cubicBezTo>
                  <a:pt x="28200" y="80635"/>
                  <a:pt x="23039" y="85797"/>
                  <a:pt x="23039" y="92154"/>
                </a:cubicBezTo>
                <a:cubicBezTo>
                  <a:pt x="23039" y="98512"/>
                  <a:pt x="28200" y="103673"/>
                  <a:pt x="34558" y="103673"/>
                </a:cubicBezTo>
                <a:close/>
                <a:moveTo>
                  <a:pt x="161270" y="92154"/>
                </a:moveTo>
                <a:cubicBezTo>
                  <a:pt x="161270" y="85797"/>
                  <a:pt x="156108" y="80635"/>
                  <a:pt x="149751" y="80635"/>
                </a:cubicBezTo>
                <a:cubicBezTo>
                  <a:pt x="143393" y="80635"/>
                  <a:pt x="138231" y="85797"/>
                  <a:pt x="138231" y="92154"/>
                </a:cubicBezTo>
                <a:cubicBezTo>
                  <a:pt x="138231" y="98512"/>
                  <a:pt x="143393" y="103673"/>
                  <a:pt x="149751" y="103673"/>
                </a:cubicBezTo>
                <a:cubicBezTo>
                  <a:pt x="156108" y="103673"/>
                  <a:pt x="161270" y="98512"/>
                  <a:pt x="161270" y="9215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6" name="Text 24"/>
          <p:cNvSpPr/>
          <p:nvPr/>
        </p:nvSpPr>
        <p:spPr>
          <a:xfrm>
            <a:off x="6601264" y="1474467"/>
            <a:ext cx="5123773" cy="25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Débit Optimal de Production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70879" y="1843084"/>
            <a:ext cx="5335728" cy="239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 débit optimal est déterminé à partir de la courbe débit-rabattement: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70879" y="2193270"/>
            <a:ext cx="5262005" cy="663510"/>
          </a:xfrm>
          <a:custGeom>
            <a:avLst/>
            <a:gdLst/>
            <a:ahLst/>
            <a:cxnLst/>
            <a:rect l="l" t="t" r="r" b="b"/>
            <a:pathLst>
              <a:path w="5262005" h="663510">
                <a:moveTo>
                  <a:pt x="36865" y="0"/>
                </a:moveTo>
                <a:lnTo>
                  <a:pt x="5225140" y="0"/>
                </a:lnTo>
                <a:cubicBezTo>
                  <a:pt x="5245500" y="0"/>
                  <a:pt x="5262005" y="16505"/>
                  <a:pt x="5262005" y="36865"/>
                </a:cubicBezTo>
                <a:lnTo>
                  <a:pt x="5262005" y="626646"/>
                </a:lnTo>
                <a:cubicBezTo>
                  <a:pt x="5262005" y="647005"/>
                  <a:pt x="5245500" y="663510"/>
                  <a:pt x="5225140" y="663510"/>
                </a:cubicBezTo>
                <a:lnTo>
                  <a:pt x="36865" y="663510"/>
                </a:lnTo>
                <a:cubicBezTo>
                  <a:pt x="16505" y="663510"/>
                  <a:pt x="0" y="647005"/>
                  <a:pt x="0" y="626646"/>
                </a:cubicBezTo>
                <a:lnTo>
                  <a:pt x="0" y="36865"/>
                </a:lnTo>
                <a:cubicBezTo>
                  <a:pt x="0" y="16518"/>
                  <a:pt x="16518" y="0"/>
                  <a:pt x="3686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9" name="Text 27"/>
          <p:cNvSpPr/>
          <p:nvPr/>
        </p:nvSpPr>
        <p:spPr>
          <a:xfrm>
            <a:off x="6481464" y="2303855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Critère 1: Rabattement maximal admissible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481464" y="2525025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Éviter l'assèchement ou l'entrée d'air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70879" y="2930503"/>
            <a:ext cx="5262005" cy="663510"/>
          </a:xfrm>
          <a:custGeom>
            <a:avLst/>
            <a:gdLst/>
            <a:ahLst/>
            <a:cxnLst/>
            <a:rect l="l" t="t" r="r" b="b"/>
            <a:pathLst>
              <a:path w="5262005" h="663510">
                <a:moveTo>
                  <a:pt x="36865" y="0"/>
                </a:moveTo>
                <a:lnTo>
                  <a:pt x="5225140" y="0"/>
                </a:lnTo>
                <a:cubicBezTo>
                  <a:pt x="5245500" y="0"/>
                  <a:pt x="5262005" y="16505"/>
                  <a:pt x="5262005" y="36865"/>
                </a:cubicBezTo>
                <a:lnTo>
                  <a:pt x="5262005" y="626646"/>
                </a:lnTo>
                <a:cubicBezTo>
                  <a:pt x="5262005" y="647005"/>
                  <a:pt x="5245500" y="663510"/>
                  <a:pt x="5225140" y="663510"/>
                </a:cubicBezTo>
                <a:lnTo>
                  <a:pt x="36865" y="663510"/>
                </a:lnTo>
                <a:cubicBezTo>
                  <a:pt x="16505" y="663510"/>
                  <a:pt x="0" y="647005"/>
                  <a:pt x="0" y="626646"/>
                </a:cubicBezTo>
                <a:lnTo>
                  <a:pt x="0" y="36865"/>
                </a:lnTo>
                <a:cubicBezTo>
                  <a:pt x="0" y="16518"/>
                  <a:pt x="16518" y="0"/>
                  <a:pt x="3686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2" name="Text 30"/>
          <p:cNvSpPr/>
          <p:nvPr/>
        </p:nvSpPr>
        <p:spPr>
          <a:xfrm>
            <a:off x="6481464" y="3041088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Critère 2: Vitesse d'entrée limitée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81464" y="3262259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Éviter l'érosion et l'entraînement des sédiments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70879" y="3667737"/>
            <a:ext cx="5262005" cy="663510"/>
          </a:xfrm>
          <a:custGeom>
            <a:avLst/>
            <a:gdLst/>
            <a:ahLst/>
            <a:cxnLst/>
            <a:rect l="l" t="t" r="r" b="b"/>
            <a:pathLst>
              <a:path w="5262005" h="663510">
                <a:moveTo>
                  <a:pt x="36865" y="0"/>
                </a:moveTo>
                <a:lnTo>
                  <a:pt x="5225140" y="0"/>
                </a:lnTo>
                <a:cubicBezTo>
                  <a:pt x="5245500" y="0"/>
                  <a:pt x="5262005" y="16505"/>
                  <a:pt x="5262005" y="36865"/>
                </a:cubicBezTo>
                <a:lnTo>
                  <a:pt x="5262005" y="626646"/>
                </a:lnTo>
                <a:cubicBezTo>
                  <a:pt x="5262005" y="647005"/>
                  <a:pt x="5245500" y="663510"/>
                  <a:pt x="5225140" y="663510"/>
                </a:cubicBezTo>
                <a:lnTo>
                  <a:pt x="36865" y="663510"/>
                </a:lnTo>
                <a:cubicBezTo>
                  <a:pt x="16505" y="663510"/>
                  <a:pt x="0" y="647005"/>
                  <a:pt x="0" y="626646"/>
                </a:cubicBezTo>
                <a:lnTo>
                  <a:pt x="0" y="36865"/>
                </a:lnTo>
                <a:cubicBezTo>
                  <a:pt x="0" y="16518"/>
                  <a:pt x="16518" y="0"/>
                  <a:pt x="3686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5" name="Text 33"/>
          <p:cNvSpPr/>
          <p:nvPr/>
        </p:nvSpPr>
        <p:spPr>
          <a:xfrm>
            <a:off x="6481464" y="3778322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Critère 3: Rendement énergétique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81464" y="3999492"/>
            <a:ext cx="5114558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Optimiser le rapport débit/coût de pompage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186570" y="4663002"/>
            <a:ext cx="5630621" cy="2193270"/>
          </a:xfrm>
          <a:custGeom>
            <a:avLst/>
            <a:gdLst/>
            <a:ahLst/>
            <a:cxnLst/>
            <a:rect l="l" t="t" r="r" b="b"/>
            <a:pathLst>
              <a:path w="5630621" h="2193270">
                <a:moveTo>
                  <a:pt x="73716" y="0"/>
                </a:moveTo>
                <a:lnTo>
                  <a:pt x="5556906" y="0"/>
                </a:lnTo>
                <a:cubicBezTo>
                  <a:pt x="5597618" y="0"/>
                  <a:pt x="5630621" y="33004"/>
                  <a:pt x="5630621" y="73716"/>
                </a:cubicBezTo>
                <a:lnTo>
                  <a:pt x="5630621" y="2119554"/>
                </a:lnTo>
                <a:cubicBezTo>
                  <a:pt x="5630621" y="2160266"/>
                  <a:pt x="5597618" y="2193270"/>
                  <a:pt x="5556906" y="2193270"/>
                </a:cubicBezTo>
                <a:lnTo>
                  <a:pt x="73716" y="2193270"/>
                </a:lnTo>
                <a:cubicBezTo>
                  <a:pt x="33004" y="2193270"/>
                  <a:pt x="0" y="2160266"/>
                  <a:pt x="0" y="2119554"/>
                </a:cubicBezTo>
                <a:lnTo>
                  <a:pt x="0" y="73716"/>
                </a:lnTo>
                <a:cubicBezTo>
                  <a:pt x="0" y="33031"/>
                  <a:pt x="33031" y="0"/>
                  <a:pt x="73716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8" name="Text 36"/>
          <p:cNvSpPr/>
          <p:nvPr/>
        </p:nvSpPr>
        <p:spPr>
          <a:xfrm>
            <a:off x="6370879" y="4847311"/>
            <a:ext cx="5354159" cy="258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1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Critères de Succès au Maroc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70879" y="5215927"/>
            <a:ext cx="5335728" cy="239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 forage est considéré comme « réussi » si: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98525" y="5602975"/>
            <a:ext cx="129016" cy="147447"/>
          </a:xfrm>
          <a:custGeom>
            <a:avLst/>
            <a:gdLst/>
            <a:ahLst/>
            <a:cxnLst/>
            <a:rect l="l" t="t" r="r" b="b"/>
            <a:pathLst>
              <a:path w="129016" h="147447">
                <a:moveTo>
                  <a:pt x="125215" y="20188"/>
                </a:moveTo>
                <a:cubicBezTo>
                  <a:pt x="129333" y="23183"/>
                  <a:pt x="130254" y="28942"/>
                  <a:pt x="127259" y="33060"/>
                </a:cubicBezTo>
                <a:lnTo>
                  <a:pt x="53536" y="134430"/>
                </a:lnTo>
                <a:cubicBezTo>
                  <a:pt x="51952" y="136619"/>
                  <a:pt x="49504" y="137972"/>
                  <a:pt x="46797" y="138202"/>
                </a:cubicBezTo>
                <a:cubicBezTo>
                  <a:pt x="44090" y="138433"/>
                  <a:pt x="41469" y="137425"/>
                  <a:pt x="39569" y="135524"/>
                </a:cubicBezTo>
                <a:lnTo>
                  <a:pt x="2707" y="98663"/>
                </a:lnTo>
                <a:cubicBezTo>
                  <a:pt x="-893" y="95063"/>
                  <a:pt x="-893" y="89217"/>
                  <a:pt x="2707" y="85617"/>
                </a:cubicBezTo>
                <a:cubicBezTo>
                  <a:pt x="6307" y="82017"/>
                  <a:pt x="12153" y="82017"/>
                  <a:pt x="15753" y="85617"/>
                </a:cubicBezTo>
                <a:lnTo>
                  <a:pt x="44983" y="114847"/>
                </a:lnTo>
                <a:lnTo>
                  <a:pt x="112371" y="22203"/>
                </a:lnTo>
                <a:cubicBezTo>
                  <a:pt x="115366" y="18085"/>
                  <a:pt x="121125" y="17164"/>
                  <a:pt x="125243" y="2015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1" name="Text 39"/>
          <p:cNvSpPr/>
          <p:nvPr/>
        </p:nvSpPr>
        <p:spPr>
          <a:xfrm>
            <a:off x="6628910" y="5566113"/>
            <a:ext cx="2736980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Débit &gt; 10 m³/h pour l'alimentation en eau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98525" y="5897868"/>
            <a:ext cx="129016" cy="147447"/>
          </a:xfrm>
          <a:custGeom>
            <a:avLst/>
            <a:gdLst/>
            <a:ahLst/>
            <a:cxnLst/>
            <a:rect l="l" t="t" r="r" b="b"/>
            <a:pathLst>
              <a:path w="129016" h="147447">
                <a:moveTo>
                  <a:pt x="125215" y="20188"/>
                </a:moveTo>
                <a:cubicBezTo>
                  <a:pt x="129333" y="23183"/>
                  <a:pt x="130254" y="28942"/>
                  <a:pt x="127259" y="33060"/>
                </a:cubicBezTo>
                <a:lnTo>
                  <a:pt x="53536" y="134430"/>
                </a:lnTo>
                <a:cubicBezTo>
                  <a:pt x="51952" y="136619"/>
                  <a:pt x="49504" y="137972"/>
                  <a:pt x="46797" y="138202"/>
                </a:cubicBezTo>
                <a:cubicBezTo>
                  <a:pt x="44090" y="138433"/>
                  <a:pt x="41469" y="137425"/>
                  <a:pt x="39569" y="135524"/>
                </a:cubicBezTo>
                <a:lnTo>
                  <a:pt x="2707" y="98663"/>
                </a:lnTo>
                <a:cubicBezTo>
                  <a:pt x="-893" y="95063"/>
                  <a:pt x="-893" y="89217"/>
                  <a:pt x="2707" y="85617"/>
                </a:cubicBezTo>
                <a:cubicBezTo>
                  <a:pt x="6307" y="82017"/>
                  <a:pt x="12153" y="82017"/>
                  <a:pt x="15753" y="85617"/>
                </a:cubicBezTo>
                <a:lnTo>
                  <a:pt x="44983" y="114847"/>
                </a:lnTo>
                <a:lnTo>
                  <a:pt x="112371" y="22203"/>
                </a:lnTo>
                <a:cubicBezTo>
                  <a:pt x="115366" y="18085"/>
                  <a:pt x="121125" y="17164"/>
                  <a:pt x="125243" y="2015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Text 41"/>
          <p:cNvSpPr/>
          <p:nvPr/>
        </p:nvSpPr>
        <p:spPr>
          <a:xfrm>
            <a:off x="6628910" y="5861007"/>
            <a:ext cx="2727764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Rabattement &lt; 50% de l'épaisseur saturée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98525" y="6192762"/>
            <a:ext cx="129016" cy="147447"/>
          </a:xfrm>
          <a:custGeom>
            <a:avLst/>
            <a:gdLst/>
            <a:ahLst/>
            <a:cxnLst/>
            <a:rect l="l" t="t" r="r" b="b"/>
            <a:pathLst>
              <a:path w="129016" h="147447">
                <a:moveTo>
                  <a:pt x="125215" y="20188"/>
                </a:moveTo>
                <a:cubicBezTo>
                  <a:pt x="129333" y="23183"/>
                  <a:pt x="130254" y="28942"/>
                  <a:pt x="127259" y="33060"/>
                </a:cubicBezTo>
                <a:lnTo>
                  <a:pt x="53536" y="134430"/>
                </a:lnTo>
                <a:cubicBezTo>
                  <a:pt x="51952" y="136619"/>
                  <a:pt x="49504" y="137972"/>
                  <a:pt x="46797" y="138202"/>
                </a:cubicBezTo>
                <a:cubicBezTo>
                  <a:pt x="44090" y="138433"/>
                  <a:pt x="41469" y="137425"/>
                  <a:pt x="39569" y="135524"/>
                </a:cubicBezTo>
                <a:lnTo>
                  <a:pt x="2707" y="98663"/>
                </a:lnTo>
                <a:cubicBezTo>
                  <a:pt x="-893" y="95063"/>
                  <a:pt x="-893" y="89217"/>
                  <a:pt x="2707" y="85617"/>
                </a:cubicBezTo>
                <a:cubicBezTo>
                  <a:pt x="6307" y="82017"/>
                  <a:pt x="12153" y="82017"/>
                  <a:pt x="15753" y="85617"/>
                </a:cubicBezTo>
                <a:lnTo>
                  <a:pt x="44983" y="114847"/>
                </a:lnTo>
                <a:lnTo>
                  <a:pt x="112371" y="22203"/>
                </a:lnTo>
                <a:cubicBezTo>
                  <a:pt x="115366" y="18085"/>
                  <a:pt x="121125" y="17164"/>
                  <a:pt x="125243" y="2015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628910" y="6155900"/>
            <a:ext cx="2746195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Qualité conforme à la norme NM 03.7.001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98525" y="6487655"/>
            <a:ext cx="129016" cy="147447"/>
          </a:xfrm>
          <a:custGeom>
            <a:avLst/>
            <a:gdLst/>
            <a:ahLst/>
            <a:cxnLst/>
            <a:rect l="l" t="t" r="r" b="b"/>
            <a:pathLst>
              <a:path w="129016" h="147447">
                <a:moveTo>
                  <a:pt x="125215" y="20188"/>
                </a:moveTo>
                <a:cubicBezTo>
                  <a:pt x="129333" y="23183"/>
                  <a:pt x="130254" y="28942"/>
                  <a:pt x="127259" y="33060"/>
                </a:cubicBezTo>
                <a:lnTo>
                  <a:pt x="53536" y="134430"/>
                </a:lnTo>
                <a:cubicBezTo>
                  <a:pt x="51952" y="136619"/>
                  <a:pt x="49504" y="137972"/>
                  <a:pt x="46797" y="138202"/>
                </a:cubicBezTo>
                <a:cubicBezTo>
                  <a:pt x="44090" y="138433"/>
                  <a:pt x="41469" y="137425"/>
                  <a:pt x="39569" y="135524"/>
                </a:cubicBezTo>
                <a:lnTo>
                  <a:pt x="2707" y="98663"/>
                </a:lnTo>
                <a:cubicBezTo>
                  <a:pt x="-893" y="95063"/>
                  <a:pt x="-893" y="89217"/>
                  <a:pt x="2707" y="85617"/>
                </a:cubicBezTo>
                <a:cubicBezTo>
                  <a:pt x="6307" y="82017"/>
                  <a:pt x="12153" y="82017"/>
                  <a:pt x="15753" y="85617"/>
                </a:cubicBezTo>
                <a:lnTo>
                  <a:pt x="44983" y="114847"/>
                </a:lnTo>
                <a:lnTo>
                  <a:pt x="112371" y="22203"/>
                </a:lnTo>
                <a:cubicBezTo>
                  <a:pt x="115366" y="18085"/>
                  <a:pt x="121125" y="17164"/>
                  <a:pt x="125243" y="2015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28910" y="6450794"/>
            <a:ext cx="3105596" cy="2211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Interférence acceptable avec les forages voisins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novatx.com/8033bf1b8e765879bbaadb7992ad5267dd30dcc6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813" b="7813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876425"/>
            <a:ext cx="1638300" cy="504825"/>
          </a:xfrm>
          <a:custGeom>
            <a:avLst/>
            <a:gdLst/>
            <a:ahLst/>
            <a:cxnLst/>
            <a:rect l="l" t="t" r="r" b="b"/>
            <a:pathLst>
              <a:path w="1638300" h="504825">
                <a:moveTo>
                  <a:pt x="38099" y="0"/>
                </a:moveTo>
                <a:lnTo>
                  <a:pt x="1600201" y="0"/>
                </a:lnTo>
                <a:cubicBezTo>
                  <a:pt x="1621242" y="0"/>
                  <a:pt x="1638300" y="17058"/>
                  <a:pt x="1638300" y="38099"/>
                </a:cubicBezTo>
                <a:lnTo>
                  <a:pt x="1638300" y="466726"/>
                </a:lnTo>
                <a:cubicBezTo>
                  <a:pt x="1638300" y="487767"/>
                  <a:pt x="1621242" y="504825"/>
                  <a:pt x="160020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957388"/>
            <a:ext cx="476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26021" y="2014538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614613"/>
            <a:ext cx="6276975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Cadre Réglementaire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et Normes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271963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614863"/>
            <a:ext cx="61055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marocaines régissant la qualité des eaux des forages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116" y="359116"/>
            <a:ext cx="115455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spc="57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9116" y="610498"/>
            <a:ext cx="11635370" cy="3591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4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Normes Marocaines de Qualité de l'Eau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9116" y="1077349"/>
            <a:ext cx="718233" cy="35912"/>
          </a:xfrm>
          <a:custGeom>
            <a:avLst/>
            <a:gdLst/>
            <a:ahLst/>
            <a:cxnLst/>
            <a:rect l="l" t="t" r="r" b="b"/>
            <a:pathLst>
              <a:path w="718233" h="35912">
                <a:moveTo>
                  <a:pt x="0" y="0"/>
                </a:moveTo>
                <a:lnTo>
                  <a:pt x="718233" y="0"/>
                </a:lnTo>
                <a:lnTo>
                  <a:pt x="718233" y="35912"/>
                </a:lnTo>
                <a:lnTo>
                  <a:pt x="0" y="35912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77072" y="1256907"/>
            <a:ext cx="5629149" cy="2980666"/>
          </a:xfrm>
          <a:custGeom>
            <a:avLst/>
            <a:gdLst/>
            <a:ahLst/>
            <a:cxnLst/>
            <a:rect l="l" t="t" r="r" b="b"/>
            <a:pathLst>
              <a:path w="5629149" h="2980666">
                <a:moveTo>
                  <a:pt x="35912" y="0"/>
                </a:moveTo>
                <a:lnTo>
                  <a:pt x="5557315" y="0"/>
                </a:lnTo>
                <a:cubicBezTo>
                  <a:pt x="5596988" y="0"/>
                  <a:pt x="5629149" y="32161"/>
                  <a:pt x="5629149" y="71834"/>
                </a:cubicBezTo>
                <a:lnTo>
                  <a:pt x="5629149" y="2908832"/>
                </a:lnTo>
                <a:cubicBezTo>
                  <a:pt x="5629149" y="2948504"/>
                  <a:pt x="5596988" y="2980666"/>
                  <a:pt x="5557315" y="2980666"/>
                </a:cubicBezTo>
                <a:lnTo>
                  <a:pt x="35912" y="2980666"/>
                </a:lnTo>
                <a:cubicBezTo>
                  <a:pt x="16078" y="2980666"/>
                  <a:pt x="0" y="2964587"/>
                  <a:pt x="0" y="2944754"/>
                </a:cubicBezTo>
                <a:lnTo>
                  <a:pt x="0" y="35912"/>
                </a:lnTo>
                <a:cubicBezTo>
                  <a:pt x="0" y="16078"/>
                  <a:pt x="16078" y="0"/>
                  <a:pt x="3591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77072" y="1256907"/>
            <a:ext cx="35912" cy="2980666"/>
          </a:xfrm>
          <a:custGeom>
            <a:avLst/>
            <a:gdLst/>
            <a:ahLst/>
            <a:cxnLst/>
            <a:rect l="l" t="t" r="r" b="b"/>
            <a:pathLst>
              <a:path w="35912" h="2980666">
                <a:moveTo>
                  <a:pt x="35912" y="0"/>
                </a:moveTo>
                <a:lnTo>
                  <a:pt x="35912" y="0"/>
                </a:lnTo>
                <a:lnTo>
                  <a:pt x="35912" y="2980666"/>
                </a:lnTo>
                <a:lnTo>
                  <a:pt x="35912" y="2980666"/>
                </a:lnTo>
                <a:cubicBezTo>
                  <a:pt x="16078" y="2980666"/>
                  <a:pt x="0" y="2964587"/>
                  <a:pt x="0" y="2944754"/>
                </a:cubicBezTo>
                <a:lnTo>
                  <a:pt x="0" y="35912"/>
                </a:lnTo>
                <a:cubicBezTo>
                  <a:pt x="0" y="16078"/>
                  <a:pt x="16078" y="0"/>
                  <a:pt x="35912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574586" y="1436465"/>
            <a:ext cx="502763" cy="502763"/>
          </a:xfrm>
          <a:custGeom>
            <a:avLst/>
            <a:gdLst/>
            <a:ahLst/>
            <a:cxnLst/>
            <a:rect l="l" t="t" r="r" b="b"/>
            <a:pathLst>
              <a:path w="502763" h="502763">
                <a:moveTo>
                  <a:pt x="251381" y="0"/>
                </a:moveTo>
                <a:lnTo>
                  <a:pt x="251381" y="0"/>
                </a:lnTo>
                <a:cubicBezTo>
                  <a:pt x="390123" y="0"/>
                  <a:pt x="502763" y="112640"/>
                  <a:pt x="502763" y="251381"/>
                </a:cubicBezTo>
                <a:lnTo>
                  <a:pt x="502763" y="251381"/>
                </a:lnTo>
                <a:cubicBezTo>
                  <a:pt x="502763" y="390123"/>
                  <a:pt x="390123" y="502763"/>
                  <a:pt x="251381" y="502763"/>
                </a:cubicBezTo>
                <a:lnTo>
                  <a:pt x="251381" y="502763"/>
                </a:lnTo>
                <a:cubicBezTo>
                  <a:pt x="112640" y="502763"/>
                  <a:pt x="0" y="390123"/>
                  <a:pt x="0" y="251381"/>
                </a:cubicBezTo>
                <a:lnTo>
                  <a:pt x="0" y="251381"/>
                </a:lnTo>
                <a:cubicBezTo>
                  <a:pt x="0" y="112640"/>
                  <a:pt x="112640" y="0"/>
                  <a:pt x="251381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8" name="Text 6"/>
          <p:cNvSpPr/>
          <p:nvPr/>
        </p:nvSpPr>
        <p:spPr>
          <a:xfrm>
            <a:off x="534186" y="1436465"/>
            <a:ext cx="583564" cy="50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7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NM</a:t>
            </a:r>
            <a:endParaRPr lang="en-US" sz="1600" dirty="0"/>
          </a:p>
          <a:p>
            <a:pPr algn="ctr">
              <a:lnSpc>
                <a:spcPct val="130000"/>
              </a:lnSpc>
            </a:pPr>
            <a:r>
              <a:rPr lang="en-US" sz="127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03.7.001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85084" y="1562156"/>
            <a:ext cx="264848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Norme de Qualité Physico-Chimique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74586" y="2046963"/>
            <a:ext cx="5323900" cy="46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Définit les valeurs maximales admissibles (VMA) pour les paramètres physico-chimiques de l'eau potable.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74586" y="2621549"/>
            <a:ext cx="5252077" cy="1436465"/>
          </a:xfrm>
          <a:custGeom>
            <a:avLst/>
            <a:gdLst/>
            <a:ahLst/>
            <a:cxnLst/>
            <a:rect l="l" t="t" r="r" b="b"/>
            <a:pathLst>
              <a:path w="5252077" h="1436465">
                <a:moveTo>
                  <a:pt x="35912" y="0"/>
                </a:moveTo>
                <a:lnTo>
                  <a:pt x="5216165" y="0"/>
                </a:lnTo>
                <a:cubicBezTo>
                  <a:pt x="5235998" y="0"/>
                  <a:pt x="5252077" y="16078"/>
                  <a:pt x="5252077" y="35912"/>
                </a:cubicBezTo>
                <a:lnTo>
                  <a:pt x="5252077" y="1400554"/>
                </a:lnTo>
                <a:cubicBezTo>
                  <a:pt x="5252077" y="1420387"/>
                  <a:pt x="5235998" y="1436465"/>
                  <a:pt x="5216165" y="1436465"/>
                </a:cubicBezTo>
                <a:lnTo>
                  <a:pt x="35912" y="1436465"/>
                </a:lnTo>
                <a:cubicBezTo>
                  <a:pt x="16078" y="1436465"/>
                  <a:pt x="0" y="1420387"/>
                  <a:pt x="0" y="1400554"/>
                </a:cubicBezTo>
                <a:lnTo>
                  <a:pt x="0" y="35912"/>
                </a:lnTo>
                <a:cubicBezTo>
                  <a:pt x="0" y="16078"/>
                  <a:pt x="16078" y="0"/>
                  <a:pt x="3591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682321" y="2729284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6.5 - 8.5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2321" y="2980666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Conductivité: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&lt; 2700 μS/cm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2321" y="3232047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Nitrates (NO₃⁻):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&lt; 50 mg/L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2321" y="3483429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Chlorures (Cl⁻):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&lt; 750 mg/L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82321" y="3734810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Sulfates (SO₄²⁻):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&lt; 400 mg/L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77072" y="4381219"/>
            <a:ext cx="5629149" cy="2477903"/>
          </a:xfrm>
          <a:custGeom>
            <a:avLst/>
            <a:gdLst/>
            <a:ahLst/>
            <a:cxnLst/>
            <a:rect l="l" t="t" r="r" b="b"/>
            <a:pathLst>
              <a:path w="5629149" h="2477903">
                <a:moveTo>
                  <a:pt x="35912" y="0"/>
                </a:moveTo>
                <a:lnTo>
                  <a:pt x="5557314" y="0"/>
                </a:lnTo>
                <a:cubicBezTo>
                  <a:pt x="5596987" y="0"/>
                  <a:pt x="5629149" y="32161"/>
                  <a:pt x="5629149" y="71834"/>
                </a:cubicBezTo>
                <a:lnTo>
                  <a:pt x="5629149" y="2406068"/>
                </a:lnTo>
                <a:cubicBezTo>
                  <a:pt x="5629149" y="2445741"/>
                  <a:pt x="5596987" y="2477903"/>
                  <a:pt x="5557314" y="2477903"/>
                </a:cubicBezTo>
                <a:lnTo>
                  <a:pt x="35912" y="2477903"/>
                </a:lnTo>
                <a:cubicBezTo>
                  <a:pt x="16078" y="2477903"/>
                  <a:pt x="0" y="2461825"/>
                  <a:pt x="0" y="2441991"/>
                </a:cubicBezTo>
                <a:lnTo>
                  <a:pt x="0" y="35912"/>
                </a:lnTo>
                <a:cubicBezTo>
                  <a:pt x="0" y="16091"/>
                  <a:pt x="16091" y="0"/>
                  <a:pt x="3591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77072" y="4381219"/>
            <a:ext cx="35912" cy="2477903"/>
          </a:xfrm>
          <a:custGeom>
            <a:avLst/>
            <a:gdLst/>
            <a:ahLst/>
            <a:cxnLst/>
            <a:rect l="l" t="t" r="r" b="b"/>
            <a:pathLst>
              <a:path w="35912" h="2477903">
                <a:moveTo>
                  <a:pt x="35912" y="0"/>
                </a:moveTo>
                <a:lnTo>
                  <a:pt x="35912" y="0"/>
                </a:lnTo>
                <a:lnTo>
                  <a:pt x="35912" y="2477903"/>
                </a:lnTo>
                <a:lnTo>
                  <a:pt x="35912" y="2477903"/>
                </a:lnTo>
                <a:cubicBezTo>
                  <a:pt x="16078" y="2477903"/>
                  <a:pt x="0" y="2461825"/>
                  <a:pt x="0" y="2441991"/>
                </a:cubicBezTo>
                <a:lnTo>
                  <a:pt x="0" y="35912"/>
                </a:lnTo>
                <a:cubicBezTo>
                  <a:pt x="0" y="16078"/>
                  <a:pt x="16078" y="0"/>
                  <a:pt x="35912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9" name="Shape 17"/>
          <p:cNvSpPr/>
          <p:nvPr/>
        </p:nvSpPr>
        <p:spPr>
          <a:xfrm>
            <a:off x="574586" y="4560778"/>
            <a:ext cx="502763" cy="502763"/>
          </a:xfrm>
          <a:custGeom>
            <a:avLst/>
            <a:gdLst/>
            <a:ahLst/>
            <a:cxnLst/>
            <a:rect l="l" t="t" r="r" b="b"/>
            <a:pathLst>
              <a:path w="502763" h="502763">
                <a:moveTo>
                  <a:pt x="251381" y="0"/>
                </a:moveTo>
                <a:lnTo>
                  <a:pt x="251381" y="0"/>
                </a:lnTo>
                <a:cubicBezTo>
                  <a:pt x="390123" y="0"/>
                  <a:pt x="502763" y="112640"/>
                  <a:pt x="502763" y="251381"/>
                </a:cubicBezTo>
                <a:lnTo>
                  <a:pt x="502763" y="251381"/>
                </a:lnTo>
                <a:cubicBezTo>
                  <a:pt x="502763" y="390123"/>
                  <a:pt x="390123" y="502763"/>
                  <a:pt x="251381" y="502763"/>
                </a:cubicBezTo>
                <a:lnTo>
                  <a:pt x="251381" y="502763"/>
                </a:lnTo>
                <a:cubicBezTo>
                  <a:pt x="112640" y="502763"/>
                  <a:pt x="0" y="390123"/>
                  <a:pt x="0" y="251381"/>
                </a:cubicBezTo>
                <a:lnTo>
                  <a:pt x="0" y="251381"/>
                </a:lnTo>
                <a:cubicBezTo>
                  <a:pt x="0" y="112640"/>
                  <a:pt x="112640" y="0"/>
                  <a:pt x="251381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0" name="Text 18"/>
          <p:cNvSpPr/>
          <p:nvPr/>
        </p:nvSpPr>
        <p:spPr>
          <a:xfrm>
            <a:off x="534186" y="4560778"/>
            <a:ext cx="583564" cy="50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7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NM</a:t>
            </a:r>
            <a:endParaRPr lang="en-US" sz="1600" dirty="0"/>
          </a:p>
          <a:p>
            <a:pPr algn="ctr">
              <a:lnSpc>
                <a:spcPct val="130000"/>
              </a:lnSpc>
            </a:pPr>
            <a:r>
              <a:rPr lang="en-US" sz="127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03.7.002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85084" y="4686468"/>
            <a:ext cx="1660913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Modalités de Contrôle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74586" y="5171275"/>
            <a:ext cx="5323900" cy="46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Définit les modalités du contrôle et de la surveillance de l'eau dans les réseaux d'approvisionnement publics.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74586" y="5745862"/>
            <a:ext cx="5252077" cy="933703"/>
          </a:xfrm>
          <a:custGeom>
            <a:avLst/>
            <a:gdLst/>
            <a:ahLst/>
            <a:cxnLst/>
            <a:rect l="l" t="t" r="r" b="b"/>
            <a:pathLst>
              <a:path w="5252077" h="933703">
                <a:moveTo>
                  <a:pt x="35910" y="0"/>
                </a:moveTo>
                <a:lnTo>
                  <a:pt x="5216166" y="0"/>
                </a:lnTo>
                <a:cubicBezTo>
                  <a:pt x="5235999" y="0"/>
                  <a:pt x="5252077" y="16078"/>
                  <a:pt x="5252077" y="35910"/>
                </a:cubicBezTo>
                <a:lnTo>
                  <a:pt x="5252077" y="897792"/>
                </a:lnTo>
                <a:cubicBezTo>
                  <a:pt x="5252077" y="917625"/>
                  <a:pt x="5235999" y="933703"/>
                  <a:pt x="5216166" y="933703"/>
                </a:cubicBezTo>
                <a:lnTo>
                  <a:pt x="35910" y="933703"/>
                </a:lnTo>
                <a:cubicBezTo>
                  <a:pt x="16078" y="933703"/>
                  <a:pt x="0" y="917625"/>
                  <a:pt x="0" y="897792"/>
                </a:cubicBezTo>
                <a:lnTo>
                  <a:pt x="0" y="35910"/>
                </a:lnTo>
                <a:cubicBezTo>
                  <a:pt x="0" y="16091"/>
                  <a:pt x="16091" y="0"/>
                  <a:pt x="3591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4" name="Text 22"/>
          <p:cNvSpPr/>
          <p:nvPr/>
        </p:nvSpPr>
        <p:spPr>
          <a:xfrm>
            <a:off x="682321" y="5853596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Fréquence: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Contrôles réguliers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2321" y="6104978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Laboratoires: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Agréés par l'administration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2321" y="6356359"/>
            <a:ext cx="51084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Paramètres: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Physico-chimiques + microbiologiques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186761" y="1256907"/>
            <a:ext cx="5647105" cy="2872931"/>
          </a:xfrm>
          <a:custGeom>
            <a:avLst/>
            <a:gdLst/>
            <a:ahLst/>
            <a:cxnLst/>
            <a:rect l="l" t="t" r="r" b="b"/>
            <a:pathLst>
              <a:path w="5647105" h="2872931">
                <a:moveTo>
                  <a:pt x="71823" y="0"/>
                </a:moveTo>
                <a:lnTo>
                  <a:pt x="5575281" y="0"/>
                </a:lnTo>
                <a:cubicBezTo>
                  <a:pt x="5614948" y="0"/>
                  <a:pt x="5647105" y="32156"/>
                  <a:pt x="5647105" y="71823"/>
                </a:cubicBezTo>
                <a:lnTo>
                  <a:pt x="5647105" y="2801108"/>
                </a:lnTo>
                <a:cubicBezTo>
                  <a:pt x="5647105" y="2840774"/>
                  <a:pt x="5614948" y="2872931"/>
                  <a:pt x="5575281" y="2872931"/>
                </a:cubicBezTo>
                <a:lnTo>
                  <a:pt x="71823" y="2872931"/>
                </a:lnTo>
                <a:cubicBezTo>
                  <a:pt x="32156" y="2872931"/>
                  <a:pt x="0" y="2840774"/>
                  <a:pt x="0" y="2801108"/>
                </a:cubicBezTo>
                <a:lnTo>
                  <a:pt x="0" y="71823"/>
                </a:lnTo>
                <a:cubicBezTo>
                  <a:pt x="0" y="32156"/>
                  <a:pt x="32156" y="0"/>
                  <a:pt x="7182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377542" y="1472377"/>
            <a:ext cx="202003" cy="179558"/>
          </a:xfrm>
          <a:custGeom>
            <a:avLst/>
            <a:gdLst/>
            <a:ahLst/>
            <a:cxnLst/>
            <a:rect l="l" t="t" r="r" b="b"/>
            <a:pathLst>
              <a:path w="202003" h="179558">
                <a:moveTo>
                  <a:pt x="59479" y="53797"/>
                </a:moveTo>
                <a:lnTo>
                  <a:pt x="52921" y="47239"/>
                </a:lnTo>
                <a:cubicBezTo>
                  <a:pt x="48537" y="42855"/>
                  <a:pt x="48537" y="35736"/>
                  <a:pt x="52921" y="31353"/>
                </a:cubicBezTo>
                <a:lnTo>
                  <a:pt x="93146" y="-8908"/>
                </a:lnTo>
                <a:cubicBezTo>
                  <a:pt x="97530" y="-13292"/>
                  <a:pt x="104649" y="-13292"/>
                  <a:pt x="109032" y="-8908"/>
                </a:cubicBezTo>
                <a:lnTo>
                  <a:pt x="115591" y="-2315"/>
                </a:lnTo>
                <a:cubicBezTo>
                  <a:pt x="119974" y="2069"/>
                  <a:pt x="119974" y="9188"/>
                  <a:pt x="115591" y="13572"/>
                </a:cubicBezTo>
                <a:lnTo>
                  <a:pt x="75365" y="53797"/>
                </a:lnTo>
                <a:cubicBezTo>
                  <a:pt x="70982" y="58181"/>
                  <a:pt x="63862" y="58181"/>
                  <a:pt x="59479" y="53797"/>
                </a:cubicBezTo>
                <a:close/>
                <a:moveTo>
                  <a:pt x="96793" y="74243"/>
                </a:moveTo>
                <a:lnTo>
                  <a:pt x="85781" y="63231"/>
                </a:lnTo>
                <a:lnTo>
                  <a:pt x="125059" y="23953"/>
                </a:lnTo>
                <a:lnTo>
                  <a:pt x="166933" y="65826"/>
                </a:lnTo>
                <a:lnTo>
                  <a:pt x="127655" y="105105"/>
                </a:lnTo>
                <a:lnTo>
                  <a:pt x="116643" y="94093"/>
                </a:lnTo>
                <a:lnTo>
                  <a:pt x="35280" y="175455"/>
                </a:lnTo>
                <a:cubicBezTo>
                  <a:pt x="29809" y="180926"/>
                  <a:pt x="20937" y="180926"/>
                  <a:pt x="15431" y="175455"/>
                </a:cubicBezTo>
                <a:cubicBezTo>
                  <a:pt x="9925" y="169984"/>
                  <a:pt x="9960" y="161111"/>
                  <a:pt x="15431" y="155605"/>
                </a:cubicBezTo>
                <a:lnTo>
                  <a:pt x="96793" y="74243"/>
                </a:lnTo>
                <a:close/>
                <a:moveTo>
                  <a:pt x="137088" y="131372"/>
                </a:moveTo>
                <a:cubicBezTo>
                  <a:pt x="132705" y="126988"/>
                  <a:pt x="132705" y="119869"/>
                  <a:pt x="137088" y="115485"/>
                </a:cubicBezTo>
                <a:lnTo>
                  <a:pt x="177314" y="75260"/>
                </a:lnTo>
                <a:cubicBezTo>
                  <a:pt x="181697" y="70876"/>
                  <a:pt x="188817" y="70876"/>
                  <a:pt x="193200" y="75260"/>
                </a:cubicBezTo>
                <a:lnTo>
                  <a:pt x="199758" y="81818"/>
                </a:lnTo>
                <a:cubicBezTo>
                  <a:pt x="204142" y="86202"/>
                  <a:pt x="204142" y="93321"/>
                  <a:pt x="199758" y="97705"/>
                </a:cubicBezTo>
                <a:lnTo>
                  <a:pt x="159533" y="137965"/>
                </a:lnTo>
                <a:cubicBezTo>
                  <a:pt x="155149" y="142349"/>
                  <a:pt x="148030" y="142349"/>
                  <a:pt x="143647" y="137965"/>
                </a:cubicBezTo>
                <a:lnTo>
                  <a:pt x="137088" y="13140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9" name="Text 27"/>
          <p:cNvSpPr/>
          <p:nvPr/>
        </p:nvSpPr>
        <p:spPr>
          <a:xfrm>
            <a:off x="6590767" y="1436465"/>
            <a:ext cx="5153320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Cadre Législatif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66319" y="1795582"/>
            <a:ext cx="5287988" cy="646409"/>
          </a:xfrm>
          <a:custGeom>
            <a:avLst/>
            <a:gdLst/>
            <a:ahLst/>
            <a:cxnLst/>
            <a:rect l="l" t="t" r="r" b="b"/>
            <a:pathLst>
              <a:path w="5287988" h="646409">
                <a:moveTo>
                  <a:pt x="35915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5"/>
                </a:cubicBezTo>
                <a:lnTo>
                  <a:pt x="5287988" y="610495"/>
                </a:lnTo>
                <a:cubicBezTo>
                  <a:pt x="5287988" y="630330"/>
                  <a:pt x="5271909" y="646409"/>
                  <a:pt x="5252074" y="646409"/>
                </a:cubicBezTo>
                <a:lnTo>
                  <a:pt x="35915" y="646409"/>
                </a:lnTo>
                <a:cubicBezTo>
                  <a:pt x="16079" y="646409"/>
                  <a:pt x="0" y="630330"/>
                  <a:pt x="0" y="610495"/>
                </a:cubicBezTo>
                <a:lnTo>
                  <a:pt x="0" y="35915"/>
                </a:lnTo>
                <a:cubicBezTo>
                  <a:pt x="0" y="16093"/>
                  <a:pt x="16093" y="0"/>
                  <a:pt x="3591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1" name="Text 29"/>
          <p:cNvSpPr/>
          <p:nvPr/>
        </p:nvSpPr>
        <p:spPr>
          <a:xfrm>
            <a:off x="6474054" y="1903317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Loi 36-15 relative à l'eau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74054" y="2118786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Remplace la loi 10-95, promulguée par dahir n° 1-16-113 du 10-08-2016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66319" y="2549726"/>
            <a:ext cx="5287988" cy="646409"/>
          </a:xfrm>
          <a:custGeom>
            <a:avLst/>
            <a:gdLst/>
            <a:ahLst/>
            <a:cxnLst/>
            <a:rect l="l" t="t" r="r" b="b"/>
            <a:pathLst>
              <a:path w="5287988" h="646409">
                <a:moveTo>
                  <a:pt x="35915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5"/>
                </a:cubicBezTo>
                <a:lnTo>
                  <a:pt x="5287988" y="610495"/>
                </a:lnTo>
                <a:cubicBezTo>
                  <a:pt x="5287988" y="630330"/>
                  <a:pt x="5271909" y="646409"/>
                  <a:pt x="5252074" y="646409"/>
                </a:cubicBezTo>
                <a:lnTo>
                  <a:pt x="35915" y="646409"/>
                </a:lnTo>
                <a:cubicBezTo>
                  <a:pt x="16079" y="646409"/>
                  <a:pt x="0" y="630330"/>
                  <a:pt x="0" y="610495"/>
                </a:cubicBezTo>
                <a:lnTo>
                  <a:pt x="0" y="35915"/>
                </a:lnTo>
                <a:cubicBezTo>
                  <a:pt x="0" y="16093"/>
                  <a:pt x="16093" y="0"/>
                  <a:pt x="3591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4" name="Text 32"/>
          <p:cNvSpPr/>
          <p:nvPr/>
        </p:nvSpPr>
        <p:spPr>
          <a:xfrm>
            <a:off x="6474054" y="2657461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Décret 2-97-787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74054" y="2872931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Relatif aux normes de qualité et à l'inventaire du degré de pollution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66319" y="3303870"/>
            <a:ext cx="5287988" cy="646409"/>
          </a:xfrm>
          <a:custGeom>
            <a:avLst/>
            <a:gdLst/>
            <a:ahLst/>
            <a:cxnLst/>
            <a:rect l="l" t="t" r="r" b="b"/>
            <a:pathLst>
              <a:path w="5287988" h="646409">
                <a:moveTo>
                  <a:pt x="35915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5"/>
                </a:cubicBezTo>
                <a:lnTo>
                  <a:pt x="5287988" y="610495"/>
                </a:lnTo>
                <a:cubicBezTo>
                  <a:pt x="5287988" y="630330"/>
                  <a:pt x="5271909" y="646409"/>
                  <a:pt x="5252074" y="646409"/>
                </a:cubicBezTo>
                <a:lnTo>
                  <a:pt x="35915" y="646409"/>
                </a:lnTo>
                <a:cubicBezTo>
                  <a:pt x="16079" y="646409"/>
                  <a:pt x="0" y="630330"/>
                  <a:pt x="0" y="610495"/>
                </a:cubicBezTo>
                <a:lnTo>
                  <a:pt x="0" y="35915"/>
                </a:lnTo>
                <a:cubicBezTo>
                  <a:pt x="0" y="16093"/>
                  <a:pt x="16093" y="0"/>
                  <a:pt x="3591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7" name="Text 35"/>
          <p:cNvSpPr/>
          <p:nvPr/>
        </p:nvSpPr>
        <p:spPr>
          <a:xfrm>
            <a:off x="6474054" y="3411605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Arrêté BO 6358 n° 570-15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74054" y="3627075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Rend obligatoires les normes NM 03.7.001 et NM 03.7.002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86761" y="4273485"/>
            <a:ext cx="5647105" cy="2585638"/>
          </a:xfrm>
          <a:custGeom>
            <a:avLst/>
            <a:gdLst/>
            <a:ahLst/>
            <a:cxnLst/>
            <a:rect l="l" t="t" r="r" b="b"/>
            <a:pathLst>
              <a:path w="5647105" h="2585638">
                <a:moveTo>
                  <a:pt x="71829" y="0"/>
                </a:moveTo>
                <a:lnTo>
                  <a:pt x="5575276" y="0"/>
                </a:lnTo>
                <a:cubicBezTo>
                  <a:pt x="5614946" y="0"/>
                  <a:pt x="5647105" y="32159"/>
                  <a:pt x="5647105" y="71829"/>
                </a:cubicBezTo>
                <a:lnTo>
                  <a:pt x="5647105" y="2513809"/>
                </a:lnTo>
                <a:cubicBezTo>
                  <a:pt x="5647105" y="2553479"/>
                  <a:pt x="5614946" y="2585638"/>
                  <a:pt x="5575276" y="2585638"/>
                </a:cubicBezTo>
                <a:lnTo>
                  <a:pt x="71829" y="2585638"/>
                </a:lnTo>
                <a:cubicBezTo>
                  <a:pt x="32159" y="2585638"/>
                  <a:pt x="0" y="2553479"/>
                  <a:pt x="0" y="2513809"/>
                </a:cubicBezTo>
                <a:lnTo>
                  <a:pt x="0" y="71829"/>
                </a:lnTo>
                <a:cubicBezTo>
                  <a:pt x="0" y="32186"/>
                  <a:pt x="32186" y="0"/>
                  <a:pt x="71829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0" name="Text 38"/>
          <p:cNvSpPr/>
          <p:nvPr/>
        </p:nvSpPr>
        <p:spPr>
          <a:xfrm>
            <a:off x="6366319" y="4453043"/>
            <a:ext cx="5377767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Exigences pour l'Eau Potable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366319" y="4812159"/>
            <a:ext cx="5359811" cy="233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L'eau destinée à la consommation humaine doit: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93253" y="5189231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Text 41"/>
          <p:cNvSpPr/>
          <p:nvPr/>
        </p:nvSpPr>
        <p:spPr>
          <a:xfrm>
            <a:off x="6617701" y="5153320"/>
            <a:ext cx="4399175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Être </a:t>
            </a:r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sans danger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pour la santé (pas de micro-organismes pathogènes)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93253" y="5476524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617701" y="5440613"/>
            <a:ext cx="3456495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 pas contenir de substances chimiques </a:t>
            </a:r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dangereuses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93253" y="5763817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17701" y="5727906"/>
            <a:ext cx="2729284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Être </a:t>
            </a:r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agréable à boire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(goût, odeur, couleur)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93253" y="6051110"/>
            <a:ext cx="125691" cy="143647"/>
          </a:xfrm>
          <a:custGeom>
            <a:avLst/>
            <a:gdLst/>
            <a:ahLst/>
            <a:cxnLst/>
            <a:rect l="l" t="t" r="r" b="b"/>
            <a:pathLst>
              <a:path w="125691" h="143647">
                <a:moveTo>
                  <a:pt x="121987" y="19667"/>
                </a:moveTo>
                <a:cubicBezTo>
                  <a:pt x="125999" y="22585"/>
                  <a:pt x="126897" y="28196"/>
                  <a:pt x="123979" y="32208"/>
                </a:cubicBezTo>
                <a:lnTo>
                  <a:pt x="52156" y="130965"/>
                </a:lnTo>
                <a:cubicBezTo>
                  <a:pt x="50613" y="133097"/>
                  <a:pt x="48228" y="134416"/>
                  <a:pt x="45591" y="134641"/>
                </a:cubicBezTo>
                <a:cubicBezTo>
                  <a:pt x="42954" y="134865"/>
                  <a:pt x="40401" y="133883"/>
                  <a:pt x="38549" y="132031"/>
                </a:cubicBezTo>
                <a:lnTo>
                  <a:pt x="2637" y="96120"/>
                </a:lnTo>
                <a:cubicBezTo>
                  <a:pt x="-870" y="92613"/>
                  <a:pt x="-870" y="86917"/>
                  <a:pt x="2637" y="83410"/>
                </a:cubicBezTo>
                <a:cubicBezTo>
                  <a:pt x="6144" y="79903"/>
                  <a:pt x="11840" y="79903"/>
                  <a:pt x="15347" y="83410"/>
                </a:cubicBezTo>
                <a:lnTo>
                  <a:pt x="43823" y="111887"/>
                </a:lnTo>
                <a:lnTo>
                  <a:pt x="109474" y="21631"/>
                </a:lnTo>
                <a:cubicBezTo>
                  <a:pt x="112392" y="17619"/>
                  <a:pt x="118003" y="16721"/>
                  <a:pt x="122015" y="1963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17701" y="6015199"/>
            <a:ext cx="2845997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Respecter les </a:t>
            </a:r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VMA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la norme NM 03.7.001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66319" y="6338404"/>
            <a:ext cx="5359811" cy="233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 analyses doivent être réalisées par des laboratoires agréés.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upload.wikimedia.org/96bbbe933713a0e11237fcf2e2322aeb62ca4243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29118" b="29118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876425"/>
            <a:ext cx="1638300" cy="504825"/>
          </a:xfrm>
          <a:custGeom>
            <a:avLst/>
            <a:gdLst/>
            <a:ahLst/>
            <a:cxnLst/>
            <a:rect l="l" t="t" r="r" b="b"/>
            <a:pathLst>
              <a:path w="1638300" h="504825">
                <a:moveTo>
                  <a:pt x="38099" y="0"/>
                </a:moveTo>
                <a:lnTo>
                  <a:pt x="1600201" y="0"/>
                </a:lnTo>
                <a:cubicBezTo>
                  <a:pt x="1621242" y="0"/>
                  <a:pt x="1638300" y="17058"/>
                  <a:pt x="1638300" y="38099"/>
                </a:cubicBezTo>
                <a:lnTo>
                  <a:pt x="1638300" y="466726"/>
                </a:lnTo>
                <a:cubicBezTo>
                  <a:pt x="1638300" y="487767"/>
                  <a:pt x="1621242" y="504825"/>
                  <a:pt x="160020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957388"/>
            <a:ext cx="4857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34653" y="2014538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614613"/>
            <a:ext cx="6734175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Physico-Chimique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271963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614863"/>
            <a:ext cx="65627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Analyse des paramètres physico-chimiques des eaux des forages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099" y="336099"/>
            <a:ext cx="11587021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spc="53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6099" y="571369"/>
            <a:ext cx="11671046" cy="336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2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Paramètres Physico-Chimiques Essentiels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6099" y="1008298"/>
            <a:ext cx="672198" cy="33610"/>
          </a:xfrm>
          <a:custGeom>
            <a:avLst/>
            <a:gdLst/>
            <a:ahLst/>
            <a:cxnLst/>
            <a:rect l="l" t="t" r="r" b="b"/>
            <a:pathLst>
              <a:path w="672198" h="33610">
                <a:moveTo>
                  <a:pt x="0" y="0"/>
                </a:moveTo>
                <a:lnTo>
                  <a:pt x="672198" y="0"/>
                </a:lnTo>
                <a:lnTo>
                  <a:pt x="672198" y="33610"/>
                </a:lnTo>
                <a:lnTo>
                  <a:pt x="0" y="3361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36099" y="1176347"/>
            <a:ext cx="5671675" cy="3394602"/>
          </a:xfrm>
          <a:custGeom>
            <a:avLst/>
            <a:gdLst/>
            <a:ahLst/>
            <a:cxnLst/>
            <a:rect l="l" t="t" r="r" b="b"/>
            <a:pathLst>
              <a:path w="5671675" h="3394602">
                <a:moveTo>
                  <a:pt x="67213" y="0"/>
                </a:moveTo>
                <a:lnTo>
                  <a:pt x="5604462" y="0"/>
                </a:lnTo>
                <a:cubicBezTo>
                  <a:pt x="5641582" y="0"/>
                  <a:pt x="5671675" y="30092"/>
                  <a:pt x="5671675" y="67213"/>
                </a:cubicBezTo>
                <a:lnTo>
                  <a:pt x="5671675" y="3327389"/>
                </a:lnTo>
                <a:cubicBezTo>
                  <a:pt x="5671675" y="3364510"/>
                  <a:pt x="5641582" y="3394602"/>
                  <a:pt x="5604462" y="3394602"/>
                </a:cubicBezTo>
                <a:lnTo>
                  <a:pt x="67213" y="3394602"/>
                </a:lnTo>
                <a:cubicBezTo>
                  <a:pt x="30092" y="3394602"/>
                  <a:pt x="0" y="3364510"/>
                  <a:pt x="0" y="3327389"/>
                </a:cubicBezTo>
                <a:lnTo>
                  <a:pt x="0" y="67213"/>
                </a:lnTo>
                <a:cubicBezTo>
                  <a:pt x="0" y="30117"/>
                  <a:pt x="30117" y="0"/>
                  <a:pt x="6721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0415" dist="3361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56664" y="1378007"/>
            <a:ext cx="105031" cy="168050"/>
          </a:xfrm>
          <a:custGeom>
            <a:avLst/>
            <a:gdLst/>
            <a:ahLst/>
            <a:cxnLst/>
            <a:rect l="l" t="t" r="r" b="b"/>
            <a:pathLst>
              <a:path w="105031" h="168050">
                <a:moveTo>
                  <a:pt x="52516" y="0"/>
                </a:moveTo>
                <a:cubicBezTo>
                  <a:pt x="35120" y="0"/>
                  <a:pt x="21006" y="14114"/>
                  <a:pt x="21006" y="31509"/>
                </a:cubicBezTo>
                <a:lnTo>
                  <a:pt x="21006" y="85567"/>
                </a:lnTo>
                <a:cubicBezTo>
                  <a:pt x="11324" y="94200"/>
                  <a:pt x="5252" y="106803"/>
                  <a:pt x="5252" y="120786"/>
                </a:cubicBezTo>
                <a:cubicBezTo>
                  <a:pt x="5252" y="146879"/>
                  <a:pt x="26422" y="168050"/>
                  <a:pt x="52516" y="168050"/>
                </a:cubicBezTo>
                <a:cubicBezTo>
                  <a:pt x="78609" y="168050"/>
                  <a:pt x="99779" y="146879"/>
                  <a:pt x="99779" y="120786"/>
                </a:cubicBezTo>
                <a:cubicBezTo>
                  <a:pt x="99779" y="106803"/>
                  <a:pt x="93707" y="94200"/>
                  <a:pt x="84025" y="85567"/>
                </a:cubicBezTo>
                <a:lnTo>
                  <a:pt x="84025" y="31509"/>
                </a:lnTo>
                <a:cubicBezTo>
                  <a:pt x="84025" y="14114"/>
                  <a:pt x="69911" y="0"/>
                  <a:pt x="52516" y="0"/>
                </a:cubicBezTo>
                <a:close/>
                <a:moveTo>
                  <a:pt x="73522" y="120786"/>
                </a:moveTo>
                <a:cubicBezTo>
                  <a:pt x="73522" y="132372"/>
                  <a:pt x="64102" y="141792"/>
                  <a:pt x="52516" y="141792"/>
                </a:cubicBezTo>
                <a:cubicBezTo>
                  <a:pt x="40929" y="141792"/>
                  <a:pt x="31509" y="132372"/>
                  <a:pt x="31509" y="120786"/>
                </a:cubicBezTo>
                <a:cubicBezTo>
                  <a:pt x="31509" y="111956"/>
                  <a:pt x="36925" y="104407"/>
                  <a:pt x="44638" y="101322"/>
                </a:cubicBezTo>
                <a:lnTo>
                  <a:pt x="44638" y="70896"/>
                </a:lnTo>
                <a:cubicBezTo>
                  <a:pt x="44638" y="66531"/>
                  <a:pt x="48150" y="63019"/>
                  <a:pt x="52516" y="63019"/>
                </a:cubicBezTo>
                <a:cubicBezTo>
                  <a:pt x="56881" y="63019"/>
                  <a:pt x="60393" y="66531"/>
                  <a:pt x="60393" y="70896"/>
                </a:cubicBezTo>
                <a:lnTo>
                  <a:pt x="60393" y="101322"/>
                </a:lnTo>
                <a:cubicBezTo>
                  <a:pt x="68106" y="104440"/>
                  <a:pt x="73522" y="111989"/>
                  <a:pt x="73522" y="120786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714211" y="1344397"/>
            <a:ext cx="5209538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Paramètres Physiques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04149" y="1680496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33613" y="0"/>
                </a:moveTo>
                <a:lnTo>
                  <a:pt x="5301963" y="0"/>
                </a:lnTo>
                <a:cubicBezTo>
                  <a:pt x="5320527" y="0"/>
                  <a:pt x="5335575" y="15049"/>
                  <a:pt x="5335575" y="33613"/>
                </a:cubicBezTo>
                <a:lnTo>
                  <a:pt x="5335575" y="571366"/>
                </a:lnTo>
                <a:cubicBezTo>
                  <a:pt x="5335575" y="589930"/>
                  <a:pt x="5320527" y="604979"/>
                  <a:pt x="5301963" y="604979"/>
                </a:cubicBezTo>
                <a:lnTo>
                  <a:pt x="33613" y="604979"/>
                </a:lnTo>
                <a:cubicBezTo>
                  <a:pt x="15049" y="604979"/>
                  <a:pt x="0" y="589930"/>
                  <a:pt x="0" y="571366"/>
                </a:cubicBezTo>
                <a:lnTo>
                  <a:pt x="0" y="33613"/>
                </a:lnTo>
                <a:cubicBezTo>
                  <a:pt x="0" y="15061"/>
                  <a:pt x="15061" y="0"/>
                  <a:pt x="3361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604979" y="1781326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Température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04979" y="1982986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15.1°C à 49°C (Haut bassin du Ziz). Influence les réactions chimiques et biologiques.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4149" y="2386305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33613" y="0"/>
                </a:moveTo>
                <a:lnTo>
                  <a:pt x="5301963" y="0"/>
                </a:lnTo>
                <a:cubicBezTo>
                  <a:pt x="5320527" y="0"/>
                  <a:pt x="5335575" y="15049"/>
                  <a:pt x="5335575" y="33613"/>
                </a:cubicBezTo>
                <a:lnTo>
                  <a:pt x="5335575" y="571366"/>
                </a:lnTo>
                <a:cubicBezTo>
                  <a:pt x="5335575" y="589930"/>
                  <a:pt x="5320527" y="604979"/>
                  <a:pt x="5301963" y="604979"/>
                </a:cubicBezTo>
                <a:lnTo>
                  <a:pt x="33613" y="604979"/>
                </a:lnTo>
                <a:cubicBezTo>
                  <a:pt x="15049" y="604979"/>
                  <a:pt x="0" y="589930"/>
                  <a:pt x="0" y="571366"/>
                </a:cubicBezTo>
                <a:lnTo>
                  <a:pt x="0" y="33613"/>
                </a:lnTo>
                <a:cubicBezTo>
                  <a:pt x="0" y="15061"/>
                  <a:pt x="15061" y="0"/>
                  <a:pt x="3361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604979" y="2487134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04979" y="2688794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6.65 à 8.5. Proche de la neutralité. Norme: 6.5 - 8.5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4149" y="3092113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33613" y="0"/>
                </a:moveTo>
                <a:lnTo>
                  <a:pt x="5301963" y="0"/>
                </a:lnTo>
                <a:cubicBezTo>
                  <a:pt x="5320527" y="0"/>
                  <a:pt x="5335575" y="15049"/>
                  <a:pt x="5335575" y="33613"/>
                </a:cubicBezTo>
                <a:lnTo>
                  <a:pt x="5335575" y="571366"/>
                </a:lnTo>
                <a:cubicBezTo>
                  <a:pt x="5335575" y="589930"/>
                  <a:pt x="5320527" y="604979"/>
                  <a:pt x="5301963" y="604979"/>
                </a:cubicBezTo>
                <a:lnTo>
                  <a:pt x="33613" y="604979"/>
                </a:lnTo>
                <a:cubicBezTo>
                  <a:pt x="15049" y="604979"/>
                  <a:pt x="0" y="589930"/>
                  <a:pt x="0" y="571366"/>
                </a:cubicBezTo>
                <a:lnTo>
                  <a:pt x="0" y="33613"/>
                </a:lnTo>
                <a:cubicBezTo>
                  <a:pt x="0" y="15061"/>
                  <a:pt x="15061" y="0"/>
                  <a:pt x="3361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5" name="Text 13"/>
          <p:cNvSpPr/>
          <p:nvPr/>
        </p:nvSpPr>
        <p:spPr>
          <a:xfrm>
            <a:off x="604979" y="3192943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Conductivité Électrique (CE)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04979" y="3394602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Indicateur de minéralisation. 32.7 à 6526 μS/cm selon régions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04149" y="3797921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33613" y="0"/>
                </a:moveTo>
                <a:lnTo>
                  <a:pt x="5301963" y="0"/>
                </a:lnTo>
                <a:cubicBezTo>
                  <a:pt x="5320527" y="0"/>
                  <a:pt x="5335575" y="15049"/>
                  <a:pt x="5335575" y="33613"/>
                </a:cubicBezTo>
                <a:lnTo>
                  <a:pt x="5335575" y="571366"/>
                </a:lnTo>
                <a:cubicBezTo>
                  <a:pt x="5335575" y="589930"/>
                  <a:pt x="5320527" y="604979"/>
                  <a:pt x="5301963" y="604979"/>
                </a:cubicBezTo>
                <a:lnTo>
                  <a:pt x="33613" y="604979"/>
                </a:lnTo>
                <a:cubicBezTo>
                  <a:pt x="15049" y="604979"/>
                  <a:pt x="0" y="589930"/>
                  <a:pt x="0" y="571366"/>
                </a:cubicBezTo>
                <a:lnTo>
                  <a:pt x="0" y="33613"/>
                </a:lnTo>
                <a:cubicBezTo>
                  <a:pt x="0" y="15061"/>
                  <a:pt x="15061" y="0"/>
                  <a:pt x="3361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8" name="Text 16"/>
          <p:cNvSpPr/>
          <p:nvPr/>
        </p:nvSpPr>
        <p:spPr>
          <a:xfrm>
            <a:off x="604979" y="3898751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TDS (Solides Totaux Dissous)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04979" y="4100411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27.51 à 1132 mg/L. 98% des échantillons &lt; 1 g/L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36099" y="4705389"/>
            <a:ext cx="5671675" cy="1949376"/>
          </a:xfrm>
          <a:custGeom>
            <a:avLst/>
            <a:gdLst/>
            <a:ahLst/>
            <a:cxnLst/>
            <a:rect l="l" t="t" r="r" b="b"/>
            <a:pathLst>
              <a:path w="5671675" h="1949376">
                <a:moveTo>
                  <a:pt x="67214" y="0"/>
                </a:moveTo>
                <a:lnTo>
                  <a:pt x="5604460" y="0"/>
                </a:lnTo>
                <a:cubicBezTo>
                  <a:pt x="5641582" y="0"/>
                  <a:pt x="5671675" y="30093"/>
                  <a:pt x="5671675" y="67214"/>
                </a:cubicBezTo>
                <a:lnTo>
                  <a:pt x="5671675" y="1882161"/>
                </a:lnTo>
                <a:cubicBezTo>
                  <a:pt x="5671675" y="1919283"/>
                  <a:pt x="5641582" y="1949376"/>
                  <a:pt x="5604460" y="1949376"/>
                </a:cubicBezTo>
                <a:lnTo>
                  <a:pt x="67214" y="1949376"/>
                </a:lnTo>
                <a:cubicBezTo>
                  <a:pt x="30093" y="1949376"/>
                  <a:pt x="0" y="1919283"/>
                  <a:pt x="0" y="1882161"/>
                </a:cubicBezTo>
                <a:lnTo>
                  <a:pt x="0" y="67214"/>
                </a:lnTo>
                <a:cubicBezTo>
                  <a:pt x="0" y="30093"/>
                  <a:pt x="30093" y="0"/>
                  <a:pt x="6721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0415" dist="33610" dir="5400000">
              <a:srgbClr val="000000">
                <a:alpha val="10196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35658" y="4907049"/>
            <a:ext cx="147043" cy="168050"/>
          </a:xfrm>
          <a:custGeom>
            <a:avLst/>
            <a:gdLst/>
            <a:ahLst/>
            <a:cxnLst/>
            <a:rect l="l" t="t" r="r" b="b"/>
            <a:pathLst>
              <a:path w="147043" h="168050">
                <a:moveTo>
                  <a:pt x="94528" y="0"/>
                </a:moveTo>
                <a:lnTo>
                  <a:pt x="42012" y="0"/>
                </a:lnTo>
                <a:cubicBezTo>
                  <a:pt x="36203" y="0"/>
                  <a:pt x="31509" y="4694"/>
                  <a:pt x="31509" y="10503"/>
                </a:cubicBezTo>
                <a:cubicBezTo>
                  <a:pt x="31509" y="16313"/>
                  <a:pt x="36203" y="21006"/>
                  <a:pt x="42012" y="21006"/>
                </a:cubicBezTo>
                <a:lnTo>
                  <a:pt x="42012" y="70732"/>
                </a:lnTo>
                <a:lnTo>
                  <a:pt x="2462" y="139921"/>
                </a:lnTo>
                <a:cubicBezTo>
                  <a:pt x="853" y="142777"/>
                  <a:pt x="0" y="145960"/>
                  <a:pt x="0" y="149243"/>
                </a:cubicBezTo>
                <a:cubicBezTo>
                  <a:pt x="0" y="159647"/>
                  <a:pt x="8402" y="168050"/>
                  <a:pt x="18807" y="168050"/>
                </a:cubicBezTo>
                <a:lnTo>
                  <a:pt x="128236" y="168050"/>
                </a:lnTo>
                <a:cubicBezTo>
                  <a:pt x="138608" y="168050"/>
                  <a:pt x="147043" y="159647"/>
                  <a:pt x="147043" y="149243"/>
                </a:cubicBezTo>
                <a:cubicBezTo>
                  <a:pt x="147043" y="145960"/>
                  <a:pt x="146190" y="142744"/>
                  <a:pt x="144582" y="139921"/>
                </a:cubicBezTo>
                <a:lnTo>
                  <a:pt x="105031" y="70732"/>
                </a:lnTo>
                <a:lnTo>
                  <a:pt x="105031" y="21006"/>
                </a:lnTo>
                <a:cubicBezTo>
                  <a:pt x="110841" y="21006"/>
                  <a:pt x="115534" y="16313"/>
                  <a:pt x="115534" y="10503"/>
                </a:cubicBezTo>
                <a:cubicBezTo>
                  <a:pt x="115534" y="4694"/>
                  <a:pt x="110841" y="0"/>
                  <a:pt x="105031" y="0"/>
                </a:cubicBezTo>
                <a:lnTo>
                  <a:pt x="94528" y="0"/>
                </a:lnTo>
                <a:close/>
                <a:moveTo>
                  <a:pt x="63019" y="70732"/>
                </a:moveTo>
                <a:lnTo>
                  <a:pt x="63019" y="21006"/>
                </a:lnTo>
                <a:lnTo>
                  <a:pt x="84025" y="21006"/>
                </a:lnTo>
                <a:lnTo>
                  <a:pt x="84025" y="70732"/>
                </a:lnTo>
                <a:cubicBezTo>
                  <a:pt x="84025" y="74375"/>
                  <a:pt x="84977" y="77986"/>
                  <a:pt x="86782" y="81169"/>
                </a:cubicBezTo>
                <a:lnTo>
                  <a:pt x="100436" y="105031"/>
                </a:lnTo>
                <a:lnTo>
                  <a:pt x="46608" y="105031"/>
                </a:lnTo>
                <a:lnTo>
                  <a:pt x="60262" y="81169"/>
                </a:lnTo>
                <a:cubicBezTo>
                  <a:pt x="62067" y="77986"/>
                  <a:pt x="63019" y="74408"/>
                  <a:pt x="63019" y="70732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2" name="Text 20"/>
          <p:cNvSpPr/>
          <p:nvPr/>
        </p:nvSpPr>
        <p:spPr>
          <a:xfrm>
            <a:off x="714211" y="4873439"/>
            <a:ext cx="5209538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Méthodes d'Analyse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29356" y="5243148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4" name="Text 22"/>
          <p:cNvSpPr/>
          <p:nvPr/>
        </p:nvSpPr>
        <p:spPr>
          <a:xfrm>
            <a:off x="739418" y="5209538"/>
            <a:ext cx="3024893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situ: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Sonde multi-paramètres (pH, T, CE, salinité)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29356" y="5512028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6" name="Text 24"/>
          <p:cNvSpPr/>
          <p:nvPr/>
        </p:nvSpPr>
        <p:spPr>
          <a:xfrm>
            <a:off x="739418" y="5478418"/>
            <a:ext cx="310051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Chromatographie ionique: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Anions et cations majeurs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29356" y="5780907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8" name="Text 26"/>
          <p:cNvSpPr/>
          <p:nvPr/>
        </p:nvSpPr>
        <p:spPr>
          <a:xfrm>
            <a:off x="739418" y="5747297"/>
            <a:ext cx="1898961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Photométrie de flamme: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Na⁺, K⁺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29356" y="6049786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0" name="Text 28"/>
          <p:cNvSpPr/>
          <p:nvPr/>
        </p:nvSpPr>
        <p:spPr>
          <a:xfrm>
            <a:off x="739418" y="6016176"/>
            <a:ext cx="2142633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Complexométrie (EDTA):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Ca²⁺, Mg²⁺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29356" y="6318666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2" name="Text 30"/>
          <p:cNvSpPr/>
          <p:nvPr/>
        </p:nvSpPr>
        <p:spPr>
          <a:xfrm>
            <a:off x="739418" y="6285056"/>
            <a:ext cx="1478837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Titrage: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HCO₃⁻, alcalinité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78581" y="1176347"/>
            <a:ext cx="5671675" cy="1680496"/>
          </a:xfrm>
          <a:custGeom>
            <a:avLst/>
            <a:gdLst/>
            <a:ahLst/>
            <a:cxnLst/>
            <a:rect l="l" t="t" r="r" b="b"/>
            <a:pathLst>
              <a:path w="5671675" h="1680496">
                <a:moveTo>
                  <a:pt x="67220" y="0"/>
                </a:moveTo>
                <a:lnTo>
                  <a:pt x="5604455" y="0"/>
                </a:lnTo>
                <a:cubicBezTo>
                  <a:pt x="5641579" y="0"/>
                  <a:pt x="5671675" y="30095"/>
                  <a:pt x="5671675" y="67220"/>
                </a:cubicBezTo>
                <a:lnTo>
                  <a:pt x="5671675" y="1613276"/>
                </a:lnTo>
                <a:cubicBezTo>
                  <a:pt x="5671675" y="1650401"/>
                  <a:pt x="5641579" y="1680496"/>
                  <a:pt x="5604455" y="1680496"/>
                </a:cubicBezTo>
                <a:lnTo>
                  <a:pt x="67220" y="1680496"/>
                </a:lnTo>
                <a:cubicBezTo>
                  <a:pt x="30095" y="1680496"/>
                  <a:pt x="0" y="1650401"/>
                  <a:pt x="0" y="1613276"/>
                </a:cubicBezTo>
                <a:lnTo>
                  <a:pt x="0" y="67220"/>
                </a:lnTo>
                <a:cubicBezTo>
                  <a:pt x="0" y="30095"/>
                  <a:pt x="30095" y="0"/>
                  <a:pt x="6722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0415" dist="33610" dir="5400000">
              <a:srgbClr val="000000">
                <a:alpha val="10196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6346630" y="1344397"/>
            <a:ext cx="5419600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Éléments Chimiques Analysés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46630" y="1680496"/>
            <a:ext cx="2638379" cy="504149"/>
          </a:xfrm>
          <a:custGeom>
            <a:avLst/>
            <a:gdLst/>
            <a:ahLst/>
            <a:cxnLst/>
            <a:rect l="l" t="t" r="r" b="b"/>
            <a:pathLst>
              <a:path w="2638379" h="504149">
                <a:moveTo>
                  <a:pt x="33612" y="0"/>
                </a:moveTo>
                <a:lnTo>
                  <a:pt x="2604767" y="0"/>
                </a:lnTo>
                <a:cubicBezTo>
                  <a:pt x="2623331" y="0"/>
                  <a:pt x="2638379" y="15048"/>
                  <a:pt x="2638379" y="33612"/>
                </a:cubicBezTo>
                <a:lnTo>
                  <a:pt x="2638379" y="470537"/>
                </a:lnTo>
                <a:cubicBezTo>
                  <a:pt x="2638379" y="489100"/>
                  <a:pt x="2623331" y="504149"/>
                  <a:pt x="2604767" y="504149"/>
                </a:cubicBezTo>
                <a:lnTo>
                  <a:pt x="33612" y="504149"/>
                </a:lnTo>
                <a:cubicBezTo>
                  <a:pt x="15048" y="504149"/>
                  <a:pt x="0" y="489100"/>
                  <a:pt x="0" y="470537"/>
                </a:cubicBezTo>
                <a:lnTo>
                  <a:pt x="0" y="33612"/>
                </a:lnTo>
                <a:cubicBezTo>
                  <a:pt x="0" y="15061"/>
                  <a:pt x="15061" y="0"/>
                  <a:pt x="33612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6" name="Text 34"/>
          <p:cNvSpPr/>
          <p:nvPr/>
        </p:nvSpPr>
        <p:spPr>
          <a:xfrm>
            <a:off x="6380240" y="1747716"/>
            <a:ext cx="2571159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Anions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84441" y="1949376"/>
            <a:ext cx="2562757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Cl⁻, NO₃⁻, SO₄²⁻, HCO₃⁻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9049341" y="1680496"/>
            <a:ext cx="2638379" cy="504149"/>
          </a:xfrm>
          <a:custGeom>
            <a:avLst/>
            <a:gdLst/>
            <a:ahLst/>
            <a:cxnLst/>
            <a:rect l="l" t="t" r="r" b="b"/>
            <a:pathLst>
              <a:path w="2638379" h="504149">
                <a:moveTo>
                  <a:pt x="33612" y="0"/>
                </a:moveTo>
                <a:lnTo>
                  <a:pt x="2604767" y="0"/>
                </a:lnTo>
                <a:cubicBezTo>
                  <a:pt x="2623331" y="0"/>
                  <a:pt x="2638379" y="15048"/>
                  <a:pt x="2638379" y="33612"/>
                </a:cubicBezTo>
                <a:lnTo>
                  <a:pt x="2638379" y="470537"/>
                </a:lnTo>
                <a:cubicBezTo>
                  <a:pt x="2638379" y="489100"/>
                  <a:pt x="2623331" y="504149"/>
                  <a:pt x="2604767" y="504149"/>
                </a:cubicBezTo>
                <a:lnTo>
                  <a:pt x="33612" y="504149"/>
                </a:lnTo>
                <a:cubicBezTo>
                  <a:pt x="15048" y="504149"/>
                  <a:pt x="0" y="489100"/>
                  <a:pt x="0" y="470537"/>
                </a:cubicBezTo>
                <a:lnTo>
                  <a:pt x="0" y="33612"/>
                </a:lnTo>
                <a:cubicBezTo>
                  <a:pt x="0" y="15061"/>
                  <a:pt x="15061" y="0"/>
                  <a:pt x="33612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9" name="Text 37"/>
          <p:cNvSpPr/>
          <p:nvPr/>
        </p:nvSpPr>
        <p:spPr>
          <a:xfrm>
            <a:off x="9082951" y="1747716"/>
            <a:ext cx="2571159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Cations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9087152" y="1949376"/>
            <a:ext cx="2562757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Na⁺, K⁺, Ca²⁺, Mg²⁺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46630" y="2285475"/>
            <a:ext cx="5335575" cy="403319"/>
          </a:xfrm>
          <a:custGeom>
            <a:avLst/>
            <a:gdLst/>
            <a:ahLst/>
            <a:cxnLst/>
            <a:rect l="l" t="t" r="r" b="b"/>
            <a:pathLst>
              <a:path w="5335575" h="403319">
                <a:moveTo>
                  <a:pt x="33609" y="0"/>
                </a:moveTo>
                <a:lnTo>
                  <a:pt x="5301967" y="0"/>
                </a:lnTo>
                <a:cubicBezTo>
                  <a:pt x="5320528" y="0"/>
                  <a:pt x="5335575" y="15047"/>
                  <a:pt x="5335575" y="33609"/>
                </a:cubicBezTo>
                <a:lnTo>
                  <a:pt x="5335575" y="369711"/>
                </a:lnTo>
                <a:cubicBezTo>
                  <a:pt x="5335575" y="388272"/>
                  <a:pt x="5320528" y="403319"/>
                  <a:pt x="5301967" y="403319"/>
                </a:cubicBezTo>
                <a:lnTo>
                  <a:pt x="33609" y="403319"/>
                </a:lnTo>
                <a:cubicBezTo>
                  <a:pt x="15047" y="403319"/>
                  <a:pt x="0" y="388272"/>
                  <a:pt x="0" y="369711"/>
                </a:cubicBezTo>
                <a:lnTo>
                  <a:pt x="0" y="33609"/>
                </a:lnTo>
                <a:cubicBezTo>
                  <a:pt x="0" y="15047"/>
                  <a:pt x="15047" y="0"/>
                  <a:pt x="3360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2" name="Text 40"/>
          <p:cNvSpPr/>
          <p:nvPr/>
        </p:nvSpPr>
        <p:spPr>
          <a:xfrm>
            <a:off x="6447460" y="2386305"/>
            <a:ext cx="5201136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Autres paramètres:</a:t>
            </a:r>
            <a:pPr>
              <a:lnSpc>
                <a:spcPct val="130000"/>
              </a:lnSpc>
            </a:pPr>
            <a:r>
              <a:rPr lang="en-US" sz="105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NH₄⁺, NO₂⁻, Fe, Mn, métaux lourds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178581" y="2991283"/>
            <a:ext cx="5671675" cy="3663482"/>
          </a:xfrm>
          <a:custGeom>
            <a:avLst/>
            <a:gdLst/>
            <a:ahLst/>
            <a:cxnLst/>
            <a:rect l="l" t="t" r="r" b="b"/>
            <a:pathLst>
              <a:path w="5671675" h="3663482">
                <a:moveTo>
                  <a:pt x="67225" y="0"/>
                </a:moveTo>
                <a:lnTo>
                  <a:pt x="5604450" y="0"/>
                </a:lnTo>
                <a:cubicBezTo>
                  <a:pt x="5641577" y="0"/>
                  <a:pt x="5671675" y="30098"/>
                  <a:pt x="5671675" y="67225"/>
                </a:cubicBezTo>
                <a:lnTo>
                  <a:pt x="5671675" y="3596257"/>
                </a:lnTo>
                <a:cubicBezTo>
                  <a:pt x="5671675" y="3633384"/>
                  <a:pt x="5641577" y="3663482"/>
                  <a:pt x="5604450" y="3663482"/>
                </a:cubicBezTo>
                <a:lnTo>
                  <a:pt x="67225" y="3663482"/>
                </a:lnTo>
                <a:cubicBezTo>
                  <a:pt x="30098" y="3663482"/>
                  <a:pt x="0" y="3633384"/>
                  <a:pt x="0" y="3596257"/>
                </a:cubicBezTo>
                <a:lnTo>
                  <a:pt x="0" y="67225"/>
                </a:lnTo>
                <a:cubicBezTo>
                  <a:pt x="0" y="30098"/>
                  <a:pt x="30098" y="0"/>
                  <a:pt x="67225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4" name="Text 42"/>
          <p:cNvSpPr/>
          <p:nvPr/>
        </p:nvSpPr>
        <p:spPr>
          <a:xfrm>
            <a:off x="6346630" y="3159333"/>
            <a:ext cx="5419600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Normes de Référence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346630" y="3495432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Marocaines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346630" y="3697092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NM 03.7.001: Valeurs maximales admissibles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46630" y="3999581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OMS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346630" y="4201241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Guidelines for Drinking-water Quality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346630" y="4503730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Directive Européenne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46630" y="4705389"/>
            <a:ext cx="5402795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98/83/CE relative aux eaux destinées à la consommation humaine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46630" y="5007879"/>
            <a:ext cx="5402795" cy="218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 l'absence de norme marocaine, référence aux recommandations de l'OMS.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5452" y="355452"/>
            <a:ext cx="11552187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spc="56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5452" y="604268"/>
            <a:ext cx="11641050" cy="355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1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Classification des Eaux et Faciès Chimiques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5452" y="1066356"/>
            <a:ext cx="710904" cy="35545"/>
          </a:xfrm>
          <a:custGeom>
            <a:avLst/>
            <a:gdLst/>
            <a:ahLst/>
            <a:cxnLst/>
            <a:rect l="l" t="t" r="r" b="b"/>
            <a:pathLst>
              <a:path w="710904" h="35545">
                <a:moveTo>
                  <a:pt x="0" y="0"/>
                </a:moveTo>
                <a:lnTo>
                  <a:pt x="710904" y="0"/>
                </a:lnTo>
                <a:lnTo>
                  <a:pt x="710904" y="35545"/>
                </a:lnTo>
                <a:lnTo>
                  <a:pt x="0" y="35545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55452" y="1244082"/>
            <a:ext cx="5651685" cy="2577026"/>
          </a:xfrm>
          <a:custGeom>
            <a:avLst/>
            <a:gdLst/>
            <a:ahLst/>
            <a:cxnLst/>
            <a:rect l="l" t="t" r="r" b="b"/>
            <a:pathLst>
              <a:path w="5651685" h="2577026">
                <a:moveTo>
                  <a:pt x="71100" y="0"/>
                </a:moveTo>
                <a:lnTo>
                  <a:pt x="5580585" y="0"/>
                </a:lnTo>
                <a:cubicBezTo>
                  <a:pt x="5619853" y="0"/>
                  <a:pt x="5651685" y="31833"/>
                  <a:pt x="5651685" y="71100"/>
                </a:cubicBezTo>
                <a:lnTo>
                  <a:pt x="5651685" y="2505926"/>
                </a:lnTo>
                <a:cubicBezTo>
                  <a:pt x="5651685" y="2545194"/>
                  <a:pt x="5619853" y="2577026"/>
                  <a:pt x="5580585" y="2577026"/>
                </a:cubicBezTo>
                <a:lnTo>
                  <a:pt x="71100" y="2577026"/>
                </a:lnTo>
                <a:cubicBezTo>
                  <a:pt x="31833" y="2577026"/>
                  <a:pt x="0" y="2545194"/>
                  <a:pt x="0" y="2505926"/>
                </a:cubicBezTo>
                <a:lnTo>
                  <a:pt x="0" y="71100"/>
                </a:lnTo>
                <a:cubicBezTo>
                  <a:pt x="0" y="31859"/>
                  <a:pt x="31859" y="0"/>
                  <a:pt x="71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318" dist="3554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4286" y="1457353"/>
            <a:ext cx="199942" cy="177726"/>
          </a:xfrm>
          <a:custGeom>
            <a:avLst/>
            <a:gdLst/>
            <a:ahLst/>
            <a:cxnLst/>
            <a:rect l="l" t="t" r="r" b="b"/>
            <a:pathLst>
              <a:path w="199942" h="177726">
                <a:moveTo>
                  <a:pt x="177865" y="83309"/>
                </a:moveTo>
                <a:lnTo>
                  <a:pt x="116772" y="83309"/>
                </a:lnTo>
                <a:cubicBezTo>
                  <a:pt x="110627" y="83309"/>
                  <a:pt x="105664" y="78345"/>
                  <a:pt x="105664" y="72201"/>
                </a:cubicBezTo>
                <a:lnTo>
                  <a:pt x="105664" y="11108"/>
                </a:lnTo>
                <a:cubicBezTo>
                  <a:pt x="105664" y="4964"/>
                  <a:pt x="110662" y="-69"/>
                  <a:pt x="116737" y="729"/>
                </a:cubicBezTo>
                <a:cubicBezTo>
                  <a:pt x="153879" y="5658"/>
                  <a:pt x="183315" y="35094"/>
                  <a:pt x="188244" y="72236"/>
                </a:cubicBezTo>
                <a:cubicBezTo>
                  <a:pt x="189042" y="78310"/>
                  <a:pt x="184009" y="83309"/>
                  <a:pt x="177865" y="83309"/>
                </a:cubicBezTo>
                <a:close/>
                <a:moveTo>
                  <a:pt x="77269" y="12913"/>
                </a:moveTo>
                <a:cubicBezTo>
                  <a:pt x="83552" y="11594"/>
                  <a:pt x="89002" y="16731"/>
                  <a:pt x="89002" y="23153"/>
                </a:cubicBezTo>
                <a:lnTo>
                  <a:pt x="89002" y="91640"/>
                </a:lnTo>
                <a:cubicBezTo>
                  <a:pt x="89002" y="93584"/>
                  <a:pt x="89696" y="95458"/>
                  <a:pt x="90911" y="96951"/>
                </a:cubicBezTo>
                <a:lnTo>
                  <a:pt x="136766" y="152282"/>
                </a:lnTo>
                <a:cubicBezTo>
                  <a:pt x="140827" y="157176"/>
                  <a:pt x="139959" y="164570"/>
                  <a:pt x="134371" y="167590"/>
                </a:cubicBezTo>
                <a:cubicBezTo>
                  <a:pt x="122534" y="174046"/>
                  <a:pt x="108961" y="177726"/>
                  <a:pt x="94556" y="177726"/>
                </a:cubicBezTo>
                <a:cubicBezTo>
                  <a:pt x="48562" y="177726"/>
                  <a:pt x="11247" y="140410"/>
                  <a:pt x="11247" y="94417"/>
                </a:cubicBezTo>
                <a:cubicBezTo>
                  <a:pt x="11247" y="54324"/>
                  <a:pt x="39537" y="20862"/>
                  <a:pt x="77269" y="12913"/>
                </a:cubicBezTo>
                <a:close/>
                <a:moveTo>
                  <a:pt x="165854" y="99971"/>
                </a:moveTo>
                <a:lnTo>
                  <a:pt x="188070" y="99971"/>
                </a:lnTo>
                <a:cubicBezTo>
                  <a:pt x="194492" y="99971"/>
                  <a:pt x="199629" y="105421"/>
                  <a:pt x="198310" y="111704"/>
                </a:cubicBezTo>
                <a:cubicBezTo>
                  <a:pt x="194770" y="128504"/>
                  <a:pt x="186161" y="143430"/>
                  <a:pt x="174151" y="154816"/>
                </a:cubicBezTo>
                <a:cubicBezTo>
                  <a:pt x="169881" y="158877"/>
                  <a:pt x="163182" y="158009"/>
                  <a:pt x="159433" y="153462"/>
                </a:cubicBezTo>
                <a:lnTo>
                  <a:pt x="130136" y="118160"/>
                </a:lnTo>
                <a:cubicBezTo>
                  <a:pt x="124130" y="110905"/>
                  <a:pt x="129303" y="99971"/>
                  <a:pt x="138675" y="99971"/>
                </a:cubicBezTo>
                <a:lnTo>
                  <a:pt x="165820" y="99971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755335" y="1421808"/>
            <a:ext cx="5162939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Diagramme de Piper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33178" y="1777259"/>
            <a:ext cx="5367324" cy="231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Outil graphique pour classer les eaux selon leur composition ionique: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33178" y="2114939"/>
            <a:ext cx="5296233" cy="1208536"/>
          </a:xfrm>
          <a:custGeom>
            <a:avLst/>
            <a:gdLst/>
            <a:ahLst/>
            <a:cxnLst/>
            <a:rect l="l" t="t" r="r" b="b"/>
            <a:pathLst>
              <a:path w="5296233" h="1208536">
                <a:moveTo>
                  <a:pt x="35543" y="0"/>
                </a:moveTo>
                <a:lnTo>
                  <a:pt x="5260690" y="0"/>
                </a:lnTo>
                <a:cubicBezTo>
                  <a:pt x="5280307" y="0"/>
                  <a:pt x="5296233" y="15926"/>
                  <a:pt x="5296233" y="35543"/>
                </a:cubicBezTo>
                <a:lnTo>
                  <a:pt x="5296233" y="1172993"/>
                </a:lnTo>
                <a:cubicBezTo>
                  <a:pt x="5296233" y="1192623"/>
                  <a:pt x="5280320" y="1208536"/>
                  <a:pt x="5260690" y="1208536"/>
                </a:cubicBezTo>
                <a:lnTo>
                  <a:pt x="35543" y="1208536"/>
                </a:lnTo>
                <a:cubicBezTo>
                  <a:pt x="15926" y="1208536"/>
                  <a:pt x="0" y="1192610"/>
                  <a:pt x="0" y="1172993"/>
                </a:cubicBezTo>
                <a:lnTo>
                  <a:pt x="0" y="35543"/>
                </a:lnTo>
                <a:cubicBezTo>
                  <a:pt x="0" y="15926"/>
                  <a:pt x="15926" y="0"/>
                  <a:pt x="3554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0" name="Text 8"/>
          <p:cNvSpPr/>
          <p:nvPr/>
        </p:nvSpPr>
        <p:spPr>
          <a:xfrm>
            <a:off x="639813" y="2221574"/>
            <a:ext cx="5154052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Fonctionnalités: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9813" y="2505936"/>
            <a:ext cx="5154052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Représentation des pourcentages des 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39813" y="2754752"/>
            <a:ext cx="5154052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Identification des faciès chimiques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9813" y="3003569"/>
            <a:ext cx="5154052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Mise en évidence des processus géochimiques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3178" y="3430111"/>
            <a:ext cx="536732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Utilisation:</a:t>
            </a:r>
            <a:pPr>
              <a:lnSpc>
                <a:spcPct val="130000"/>
              </a:lnSpc>
            </a:pPr>
            <a:r>
              <a:rPr lang="en-US" sz="112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Deux triangles (cations et anions) + losange de classification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55452" y="3963289"/>
            <a:ext cx="5651685" cy="2896933"/>
          </a:xfrm>
          <a:custGeom>
            <a:avLst/>
            <a:gdLst/>
            <a:ahLst/>
            <a:cxnLst/>
            <a:rect l="l" t="t" r="r" b="b"/>
            <a:pathLst>
              <a:path w="5651685" h="2896933">
                <a:moveTo>
                  <a:pt x="71091" y="0"/>
                </a:moveTo>
                <a:lnTo>
                  <a:pt x="5580594" y="0"/>
                </a:lnTo>
                <a:cubicBezTo>
                  <a:pt x="5619857" y="0"/>
                  <a:pt x="5651685" y="31828"/>
                  <a:pt x="5651685" y="71091"/>
                </a:cubicBezTo>
                <a:lnTo>
                  <a:pt x="5651685" y="2825842"/>
                </a:lnTo>
                <a:cubicBezTo>
                  <a:pt x="5651685" y="2865105"/>
                  <a:pt x="5619857" y="2896933"/>
                  <a:pt x="5580594" y="2896933"/>
                </a:cubicBezTo>
                <a:lnTo>
                  <a:pt x="71091" y="2896933"/>
                </a:lnTo>
                <a:cubicBezTo>
                  <a:pt x="31828" y="2896933"/>
                  <a:pt x="0" y="2865105"/>
                  <a:pt x="0" y="2825842"/>
                </a:cubicBezTo>
                <a:lnTo>
                  <a:pt x="0" y="71091"/>
                </a:lnTo>
                <a:cubicBezTo>
                  <a:pt x="0" y="31855"/>
                  <a:pt x="31855" y="0"/>
                  <a:pt x="7109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318" dist="35545" dir="5400000">
              <a:srgbClr val="000000">
                <a:alpha val="10196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55394" y="4176560"/>
            <a:ext cx="177726" cy="177726"/>
          </a:xfrm>
          <a:custGeom>
            <a:avLst/>
            <a:gdLst/>
            <a:ahLst/>
            <a:cxnLst/>
            <a:rect l="l" t="t" r="r" b="b"/>
            <a:pathLst>
              <a:path w="177726" h="177726">
                <a:moveTo>
                  <a:pt x="142528" y="43078"/>
                </a:moveTo>
                <a:cubicBezTo>
                  <a:pt x="149713" y="48493"/>
                  <a:pt x="158495" y="53734"/>
                  <a:pt x="168284" y="55053"/>
                </a:cubicBezTo>
                <a:cubicBezTo>
                  <a:pt x="172832" y="55678"/>
                  <a:pt x="177032" y="52450"/>
                  <a:pt x="177657" y="47903"/>
                </a:cubicBezTo>
                <a:cubicBezTo>
                  <a:pt x="178281" y="43355"/>
                  <a:pt x="175053" y="39155"/>
                  <a:pt x="170506" y="38530"/>
                </a:cubicBezTo>
                <a:cubicBezTo>
                  <a:pt x="164987" y="37801"/>
                  <a:pt x="158981" y="34608"/>
                  <a:pt x="152560" y="29783"/>
                </a:cubicBezTo>
                <a:cubicBezTo>
                  <a:pt x="139230" y="19716"/>
                  <a:pt x="121145" y="19716"/>
                  <a:pt x="107781" y="29783"/>
                </a:cubicBezTo>
                <a:cubicBezTo>
                  <a:pt x="99450" y="36066"/>
                  <a:pt x="93653" y="38912"/>
                  <a:pt x="88863" y="38912"/>
                </a:cubicBezTo>
                <a:cubicBezTo>
                  <a:pt x="84073" y="38912"/>
                  <a:pt x="78276" y="36066"/>
                  <a:pt x="69945" y="29783"/>
                </a:cubicBezTo>
                <a:cubicBezTo>
                  <a:pt x="56615" y="19716"/>
                  <a:pt x="38530" y="19716"/>
                  <a:pt x="25166" y="29783"/>
                </a:cubicBezTo>
                <a:cubicBezTo>
                  <a:pt x="18745" y="34608"/>
                  <a:pt x="12739" y="37801"/>
                  <a:pt x="7220" y="38530"/>
                </a:cubicBezTo>
                <a:cubicBezTo>
                  <a:pt x="2673" y="39155"/>
                  <a:pt x="-555" y="43321"/>
                  <a:pt x="69" y="47903"/>
                </a:cubicBezTo>
                <a:cubicBezTo>
                  <a:pt x="694" y="52485"/>
                  <a:pt x="4860" y="55678"/>
                  <a:pt x="9442" y="55053"/>
                </a:cubicBezTo>
                <a:cubicBezTo>
                  <a:pt x="19231" y="53734"/>
                  <a:pt x="28047" y="48493"/>
                  <a:pt x="35198" y="43078"/>
                </a:cubicBezTo>
                <a:cubicBezTo>
                  <a:pt x="42592" y="37489"/>
                  <a:pt x="52519" y="37489"/>
                  <a:pt x="59913" y="43078"/>
                </a:cubicBezTo>
                <a:cubicBezTo>
                  <a:pt x="68313" y="49430"/>
                  <a:pt x="78068" y="55539"/>
                  <a:pt x="88863" y="55539"/>
                </a:cubicBezTo>
                <a:cubicBezTo>
                  <a:pt x="99658" y="55539"/>
                  <a:pt x="109378" y="49395"/>
                  <a:pt x="117813" y="43078"/>
                </a:cubicBezTo>
                <a:cubicBezTo>
                  <a:pt x="125207" y="37489"/>
                  <a:pt x="135134" y="37489"/>
                  <a:pt x="142528" y="43078"/>
                </a:cubicBezTo>
                <a:close/>
                <a:moveTo>
                  <a:pt x="142528" y="93063"/>
                </a:moveTo>
                <a:cubicBezTo>
                  <a:pt x="149713" y="98478"/>
                  <a:pt x="158495" y="103720"/>
                  <a:pt x="168284" y="105039"/>
                </a:cubicBezTo>
                <a:cubicBezTo>
                  <a:pt x="172832" y="105664"/>
                  <a:pt x="177032" y="102435"/>
                  <a:pt x="177657" y="97888"/>
                </a:cubicBezTo>
                <a:cubicBezTo>
                  <a:pt x="178281" y="93341"/>
                  <a:pt x="175053" y="89141"/>
                  <a:pt x="170506" y="88516"/>
                </a:cubicBezTo>
                <a:cubicBezTo>
                  <a:pt x="164987" y="87787"/>
                  <a:pt x="158981" y="84593"/>
                  <a:pt x="152560" y="79768"/>
                </a:cubicBezTo>
                <a:cubicBezTo>
                  <a:pt x="139230" y="69702"/>
                  <a:pt x="121145" y="69702"/>
                  <a:pt x="107781" y="79768"/>
                </a:cubicBezTo>
                <a:cubicBezTo>
                  <a:pt x="99450" y="86051"/>
                  <a:pt x="93653" y="88898"/>
                  <a:pt x="88863" y="88898"/>
                </a:cubicBezTo>
                <a:cubicBezTo>
                  <a:pt x="84073" y="88898"/>
                  <a:pt x="78276" y="86051"/>
                  <a:pt x="69945" y="79768"/>
                </a:cubicBezTo>
                <a:cubicBezTo>
                  <a:pt x="56615" y="69702"/>
                  <a:pt x="38530" y="69702"/>
                  <a:pt x="25166" y="79768"/>
                </a:cubicBezTo>
                <a:cubicBezTo>
                  <a:pt x="18745" y="84593"/>
                  <a:pt x="12739" y="87787"/>
                  <a:pt x="7220" y="88516"/>
                </a:cubicBezTo>
                <a:cubicBezTo>
                  <a:pt x="2673" y="89106"/>
                  <a:pt x="-555" y="93306"/>
                  <a:pt x="69" y="97888"/>
                </a:cubicBezTo>
                <a:cubicBezTo>
                  <a:pt x="694" y="102470"/>
                  <a:pt x="4860" y="105664"/>
                  <a:pt x="9442" y="105039"/>
                </a:cubicBezTo>
                <a:cubicBezTo>
                  <a:pt x="19231" y="103720"/>
                  <a:pt x="28047" y="98478"/>
                  <a:pt x="35198" y="93063"/>
                </a:cubicBezTo>
                <a:cubicBezTo>
                  <a:pt x="42592" y="87474"/>
                  <a:pt x="52519" y="87474"/>
                  <a:pt x="59913" y="93063"/>
                </a:cubicBezTo>
                <a:cubicBezTo>
                  <a:pt x="68313" y="99415"/>
                  <a:pt x="78068" y="105525"/>
                  <a:pt x="88863" y="105525"/>
                </a:cubicBezTo>
                <a:cubicBezTo>
                  <a:pt x="99658" y="105525"/>
                  <a:pt x="109378" y="99381"/>
                  <a:pt x="117813" y="93063"/>
                </a:cubicBezTo>
                <a:cubicBezTo>
                  <a:pt x="125207" y="87474"/>
                  <a:pt x="135134" y="87474"/>
                  <a:pt x="142528" y="93063"/>
                </a:cubicBezTo>
                <a:close/>
                <a:moveTo>
                  <a:pt x="117813" y="143049"/>
                </a:moveTo>
                <a:cubicBezTo>
                  <a:pt x="125207" y="137460"/>
                  <a:pt x="135134" y="137460"/>
                  <a:pt x="142528" y="143049"/>
                </a:cubicBezTo>
                <a:cubicBezTo>
                  <a:pt x="149713" y="148464"/>
                  <a:pt x="158495" y="153705"/>
                  <a:pt x="168284" y="155024"/>
                </a:cubicBezTo>
                <a:cubicBezTo>
                  <a:pt x="172832" y="155649"/>
                  <a:pt x="177032" y="152421"/>
                  <a:pt x="177657" y="147874"/>
                </a:cubicBezTo>
                <a:cubicBezTo>
                  <a:pt x="178281" y="143326"/>
                  <a:pt x="175053" y="139126"/>
                  <a:pt x="170506" y="138501"/>
                </a:cubicBezTo>
                <a:cubicBezTo>
                  <a:pt x="164987" y="137772"/>
                  <a:pt x="158981" y="134579"/>
                  <a:pt x="152560" y="129754"/>
                </a:cubicBezTo>
                <a:cubicBezTo>
                  <a:pt x="139230" y="119687"/>
                  <a:pt x="121145" y="119687"/>
                  <a:pt x="107781" y="129754"/>
                </a:cubicBezTo>
                <a:cubicBezTo>
                  <a:pt x="99450" y="136037"/>
                  <a:pt x="93653" y="138883"/>
                  <a:pt x="88863" y="138883"/>
                </a:cubicBezTo>
                <a:cubicBezTo>
                  <a:pt x="84073" y="138883"/>
                  <a:pt x="78276" y="136037"/>
                  <a:pt x="69945" y="129754"/>
                </a:cubicBezTo>
                <a:cubicBezTo>
                  <a:pt x="56615" y="119687"/>
                  <a:pt x="38530" y="119687"/>
                  <a:pt x="25166" y="129754"/>
                </a:cubicBezTo>
                <a:cubicBezTo>
                  <a:pt x="18745" y="134579"/>
                  <a:pt x="12739" y="137772"/>
                  <a:pt x="7220" y="138501"/>
                </a:cubicBezTo>
                <a:cubicBezTo>
                  <a:pt x="2673" y="139126"/>
                  <a:pt x="-555" y="143292"/>
                  <a:pt x="69" y="147874"/>
                </a:cubicBezTo>
                <a:cubicBezTo>
                  <a:pt x="694" y="152456"/>
                  <a:pt x="4860" y="155649"/>
                  <a:pt x="9442" y="155024"/>
                </a:cubicBezTo>
                <a:cubicBezTo>
                  <a:pt x="19231" y="153705"/>
                  <a:pt x="28047" y="148464"/>
                  <a:pt x="35198" y="143049"/>
                </a:cubicBezTo>
                <a:cubicBezTo>
                  <a:pt x="42592" y="137460"/>
                  <a:pt x="52519" y="137460"/>
                  <a:pt x="59913" y="143049"/>
                </a:cubicBezTo>
                <a:cubicBezTo>
                  <a:pt x="68313" y="149401"/>
                  <a:pt x="78068" y="155510"/>
                  <a:pt x="88863" y="155510"/>
                </a:cubicBezTo>
                <a:cubicBezTo>
                  <a:pt x="99658" y="155510"/>
                  <a:pt x="109378" y="149366"/>
                  <a:pt x="117813" y="14304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7" name="Text 15"/>
          <p:cNvSpPr/>
          <p:nvPr/>
        </p:nvSpPr>
        <p:spPr>
          <a:xfrm>
            <a:off x="755335" y="4141015"/>
            <a:ext cx="5162939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Diagramme de Gibbs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3178" y="4496466"/>
            <a:ext cx="5367324" cy="231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Permet d'identifier les mécanismes contrôlant la qualité: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33178" y="4834146"/>
            <a:ext cx="5296233" cy="568723"/>
          </a:xfrm>
          <a:custGeom>
            <a:avLst/>
            <a:gdLst/>
            <a:ahLst/>
            <a:cxnLst/>
            <a:rect l="l" t="t" r="r" b="b"/>
            <a:pathLst>
              <a:path w="5296233" h="568723">
                <a:moveTo>
                  <a:pt x="35545" y="0"/>
                </a:moveTo>
                <a:lnTo>
                  <a:pt x="5260688" y="0"/>
                </a:lnTo>
                <a:cubicBezTo>
                  <a:pt x="5280319" y="0"/>
                  <a:pt x="5296233" y="15914"/>
                  <a:pt x="5296233" y="35545"/>
                </a:cubicBezTo>
                <a:lnTo>
                  <a:pt x="5296233" y="533178"/>
                </a:lnTo>
                <a:cubicBezTo>
                  <a:pt x="5296233" y="552809"/>
                  <a:pt x="5280319" y="568723"/>
                  <a:pt x="5260688" y="568723"/>
                </a:cubicBezTo>
                <a:lnTo>
                  <a:pt x="35545" y="568723"/>
                </a:lnTo>
                <a:cubicBezTo>
                  <a:pt x="15914" y="568723"/>
                  <a:pt x="0" y="552809"/>
                  <a:pt x="0" y="533178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0" name="Text 18"/>
          <p:cNvSpPr/>
          <p:nvPr/>
        </p:nvSpPr>
        <p:spPr>
          <a:xfrm>
            <a:off x="604268" y="4905236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Précipitation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04268" y="5118507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Eaux de pluie, faible minéralisation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33178" y="5473959"/>
            <a:ext cx="5296233" cy="568723"/>
          </a:xfrm>
          <a:custGeom>
            <a:avLst/>
            <a:gdLst/>
            <a:ahLst/>
            <a:cxnLst/>
            <a:rect l="l" t="t" r="r" b="b"/>
            <a:pathLst>
              <a:path w="5296233" h="568723">
                <a:moveTo>
                  <a:pt x="35545" y="0"/>
                </a:moveTo>
                <a:lnTo>
                  <a:pt x="5260688" y="0"/>
                </a:lnTo>
                <a:cubicBezTo>
                  <a:pt x="5280319" y="0"/>
                  <a:pt x="5296233" y="15914"/>
                  <a:pt x="5296233" y="35545"/>
                </a:cubicBezTo>
                <a:lnTo>
                  <a:pt x="5296233" y="533178"/>
                </a:lnTo>
                <a:cubicBezTo>
                  <a:pt x="5296233" y="552809"/>
                  <a:pt x="5280319" y="568723"/>
                  <a:pt x="5260688" y="568723"/>
                </a:cubicBezTo>
                <a:lnTo>
                  <a:pt x="35545" y="568723"/>
                </a:lnTo>
                <a:cubicBezTo>
                  <a:pt x="15914" y="568723"/>
                  <a:pt x="0" y="552809"/>
                  <a:pt x="0" y="533178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3" name="Text 21"/>
          <p:cNvSpPr/>
          <p:nvPr/>
        </p:nvSpPr>
        <p:spPr>
          <a:xfrm>
            <a:off x="604268" y="5545050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Interaction roche-eau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04268" y="5758321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Dissolution des minéraux, minéralisation modérée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33178" y="6113773"/>
            <a:ext cx="5296233" cy="568723"/>
          </a:xfrm>
          <a:custGeom>
            <a:avLst/>
            <a:gdLst/>
            <a:ahLst/>
            <a:cxnLst/>
            <a:rect l="l" t="t" r="r" b="b"/>
            <a:pathLst>
              <a:path w="5296233" h="568723">
                <a:moveTo>
                  <a:pt x="35545" y="0"/>
                </a:moveTo>
                <a:lnTo>
                  <a:pt x="5260688" y="0"/>
                </a:lnTo>
                <a:cubicBezTo>
                  <a:pt x="5280319" y="0"/>
                  <a:pt x="5296233" y="15914"/>
                  <a:pt x="5296233" y="35545"/>
                </a:cubicBezTo>
                <a:lnTo>
                  <a:pt x="5296233" y="533178"/>
                </a:lnTo>
                <a:cubicBezTo>
                  <a:pt x="5296233" y="552809"/>
                  <a:pt x="5280319" y="568723"/>
                  <a:pt x="5260688" y="568723"/>
                </a:cubicBezTo>
                <a:lnTo>
                  <a:pt x="35545" y="568723"/>
                </a:lnTo>
                <a:cubicBezTo>
                  <a:pt x="15914" y="568723"/>
                  <a:pt x="0" y="552809"/>
                  <a:pt x="0" y="533178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6" name="Text 24"/>
          <p:cNvSpPr/>
          <p:nvPr/>
        </p:nvSpPr>
        <p:spPr>
          <a:xfrm>
            <a:off x="604268" y="6184863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Évaporation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04268" y="6398134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Concentration des sels, forte minéralisation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86807" y="1244082"/>
            <a:ext cx="5651685" cy="2132711"/>
          </a:xfrm>
          <a:custGeom>
            <a:avLst/>
            <a:gdLst/>
            <a:ahLst/>
            <a:cxnLst/>
            <a:rect l="l" t="t" r="r" b="b"/>
            <a:pathLst>
              <a:path w="5651685" h="2132711">
                <a:moveTo>
                  <a:pt x="71083" y="0"/>
                </a:moveTo>
                <a:lnTo>
                  <a:pt x="5580602" y="0"/>
                </a:lnTo>
                <a:cubicBezTo>
                  <a:pt x="5619860" y="0"/>
                  <a:pt x="5651685" y="31825"/>
                  <a:pt x="5651685" y="71083"/>
                </a:cubicBezTo>
                <a:lnTo>
                  <a:pt x="5651685" y="2061628"/>
                </a:lnTo>
                <a:cubicBezTo>
                  <a:pt x="5651685" y="2100886"/>
                  <a:pt x="5619860" y="2132711"/>
                  <a:pt x="5580602" y="2132711"/>
                </a:cubicBezTo>
                <a:lnTo>
                  <a:pt x="71083" y="2132711"/>
                </a:lnTo>
                <a:cubicBezTo>
                  <a:pt x="31825" y="2132711"/>
                  <a:pt x="0" y="2100886"/>
                  <a:pt x="0" y="2061628"/>
                </a:cubicBezTo>
                <a:lnTo>
                  <a:pt x="0" y="71083"/>
                </a:lnTo>
                <a:cubicBezTo>
                  <a:pt x="0" y="31851"/>
                  <a:pt x="31851" y="0"/>
                  <a:pt x="7108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318" dist="35545" dir="5400000">
              <a:srgbClr val="000000">
                <a:alpha val="10196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364533" y="1421808"/>
            <a:ext cx="5385096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Faciès Chimiques au Maroc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82305" y="1777259"/>
            <a:ext cx="35545" cy="426542"/>
          </a:xfrm>
          <a:custGeom>
            <a:avLst/>
            <a:gdLst/>
            <a:ahLst/>
            <a:cxnLst/>
            <a:rect l="l" t="t" r="r" b="b"/>
            <a:pathLst>
              <a:path w="35545" h="426542">
                <a:moveTo>
                  <a:pt x="0" y="0"/>
                </a:moveTo>
                <a:lnTo>
                  <a:pt x="35545" y="0"/>
                </a:lnTo>
                <a:lnTo>
                  <a:pt x="35545" y="426542"/>
                </a:lnTo>
                <a:lnTo>
                  <a:pt x="0" y="426542"/>
                </a:lnTo>
                <a:lnTo>
                  <a:pt x="0" y="0"/>
                </a:ln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1" name="Text 29"/>
          <p:cNvSpPr/>
          <p:nvPr/>
        </p:nvSpPr>
        <p:spPr>
          <a:xfrm>
            <a:off x="6506714" y="1777259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Chloruré-Sulfaté Calcique-Magnésien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506714" y="1990531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Influence géologique et évaporation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82305" y="2274892"/>
            <a:ext cx="35545" cy="426542"/>
          </a:xfrm>
          <a:custGeom>
            <a:avLst/>
            <a:gdLst/>
            <a:ahLst/>
            <a:cxnLst/>
            <a:rect l="l" t="t" r="r" b="b"/>
            <a:pathLst>
              <a:path w="35545" h="426542">
                <a:moveTo>
                  <a:pt x="0" y="0"/>
                </a:moveTo>
                <a:lnTo>
                  <a:pt x="35545" y="0"/>
                </a:lnTo>
                <a:lnTo>
                  <a:pt x="35545" y="426542"/>
                </a:lnTo>
                <a:lnTo>
                  <a:pt x="0" y="426542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4" name="Text 32"/>
          <p:cNvSpPr/>
          <p:nvPr/>
        </p:nvSpPr>
        <p:spPr>
          <a:xfrm>
            <a:off x="6506714" y="2274892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Bicarbonaté Calcique-Magnésien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06714" y="2488163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Eaux récentes, interaction avec calcaires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82305" y="2772525"/>
            <a:ext cx="35545" cy="426542"/>
          </a:xfrm>
          <a:custGeom>
            <a:avLst/>
            <a:gdLst/>
            <a:ahLst/>
            <a:cxnLst/>
            <a:rect l="l" t="t" r="r" b="b"/>
            <a:pathLst>
              <a:path w="35545" h="426542">
                <a:moveTo>
                  <a:pt x="0" y="0"/>
                </a:moveTo>
                <a:lnTo>
                  <a:pt x="35545" y="0"/>
                </a:lnTo>
                <a:lnTo>
                  <a:pt x="35545" y="426542"/>
                </a:lnTo>
                <a:lnTo>
                  <a:pt x="0" y="426542"/>
                </a:lnTo>
                <a:lnTo>
                  <a:pt x="0" y="0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37" name="Text 35"/>
          <p:cNvSpPr/>
          <p:nvPr/>
        </p:nvSpPr>
        <p:spPr>
          <a:xfrm>
            <a:off x="6506714" y="2772525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Chloruré Sodique-Potassique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506714" y="2985796"/>
            <a:ext cx="522514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Intrusion saline ou pollution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86807" y="3518974"/>
            <a:ext cx="5651685" cy="3341248"/>
          </a:xfrm>
          <a:custGeom>
            <a:avLst/>
            <a:gdLst/>
            <a:ahLst/>
            <a:cxnLst/>
            <a:rect l="l" t="t" r="r" b="b"/>
            <a:pathLst>
              <a:path w="5651685" h="3341248">
                <a:moveTo>
                  <a:pt x="71102" y="0"/>
                </a:moveTo>
                <a:lnTo>
                  <a:pt x="5580583" y="0"/>
                </a:lnTo>
                <a:cubicBezTo>
                  <a:pt x="5619852" y="0"/>
                  <a:pt x="5651685" y="31833"/>
                  <a:pt x="5651685" y="71102"/>
                </a:cubicBezTo>
                <a:lnTo>
                  <a:pt x="5651685" y="3270146"/>
                </a:lnTo>
                <a:cubicBezTo>
                  <a:pt x="5651685" y="3309414"/>
                  <a:pt x="5619852" y="3341248"/>
                  <a:pt x="5580583" y="3341248"/>
                </a:cubicBezTo>
                <a:lnTo>
                  <a:pt x="71102" y="3341248"/>
                </a:lnTo>
                <a:cubicBezTo>
                  <a:pt x="31833" y="3341248"/>
                  <a:pt x="0" y="3309414"/>
                  <a:pt x="0" y="3270146"/>
                </a:cubicBezTo>
                <a:lnTo>
                  <a:pt x="0" y="71102"/>
                </a:lnTo>
                <a:cubicBezTo>
                  <a:pt x="0" y="31833"/>
                  <a:pt x="31833" y="0"/>
                  <a:pt x="71102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0" name="Text 38"/>
          <p:cNvSpPr/>
          <p:nvPr/>
        </p:nvSpPr>
        <p:spPr>
          <a:xfrm>
            <a:off x="6364533" y="3696700"/>
            <a:ext cx="5385096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Résultats d'Études Marocaines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364533" y="4052152"/>
            <a:ext cx="5367324" cy="231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Étude du Haut bassin du Ziz (20 points d'eau):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64533" y="4389831"/>
            <a:ext cx="1715055" cy="639813"/>
          </a:xfrm>
          <a:custGeom>
            <a:avLst/>
            <a:gdLst/>
            <a:ahLst/>
            <a:cxnLst/>
            <a:rect l="l" t="t" r="r" b="b"/>
            <a:pathLst>
              <a:path w="1715055" h="639813">
                <a:moveTo>
                  <a:pt x="35548" y="0"/>
                </a:moveTo>
                <a:lnTo>
                  <a:pt x="1679507" y="0"/>
                </a:lnTo>
                <a:cubicBezTo>
                  <a:pt x="1699140" y="0"/>
                  <a:pt x="1715055" y="15915"/>
                  <a:pt x="1715055" y="35548"/>
                </a:cubicBezTo>
                <a:lnTo>
                  <a:pt x="1715055" y="604265"/>
                </a:lnTo>
                <a:cubicBezTo>
                  <a:pt x="1715055" y="623898"/>
                  <a:pt x="1699140" y="639813"/>
                  <a:pt x="1679507" y="639813"/>
                </a:cubicBezTo>
                <a:lnTo>
                  <a:pt x="35548" y="639813"/>
                </a:lnTo>
                <a:cubicBezTo>
                  <a:pt x="15915" y="639813"/>
                  <a:pt x="0" y="623898"/>
                  <a:pt x="0" y="604265"/>
                </a:cubicBezTo>
                <a:lnTo>
                  <a:pt x="0" y="35548"/>
                </a:lnTo>
                <a:cubicBezTo>
                  <a:pt x="0" y="15915"/>
                  <a:pt x="15915" y="0"/>
                  <a:pt x="35548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382305" y="4460921"/>
            <a:ext cx="1679510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7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35%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00078" y="4745283"/>
            <a:ext cx="164396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Bonne qualité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154289" y="4389831"/>
            <a:ext cx="1715055" cy="639813"/>
          </a:xfrm>
          <a:custGeom>
            <a:avLst/>
            <a:gdLst/>
            <a:ahLst/>
            <a:cxnLst/>
            <a:rect l="l" t="t" r="r" b="b"/>
            <a:pathLst>
              <a:path w="1715055" h="639813">
                <a:moveTo>
                  <a:pt x="35548" y="0"/>
                </a:moveTo>
                <a:lnTo>
                  <a:pt x="1679507" y="0"/>
                </a:lnTo>
                <a:cubicBezTo>
                  <a:pt x="1699140" y="0"/>
                  <a:pt x="1715055" y="15915"/>
                  <a:pt x="1715055" y="35548"/>
                </a:cubicBezTo>
                <a:lnTo>
                  <a:pt x="1715055" y="604265"/>
                </a:lnTo>
                <a:cubicBezTo>
                  <a:pt x="1715055" y="623898"/>
                  <a:pt x="1699140" y="639813"/>
                  <a:pt x="1679507" y="639813"/>
                </a:cubicBezTo>
                <a:lnTo>
                  <a:pt x="35548" y="639813"/>
                </a:lnTo>
                <a:cubicBezTo>
                  <a:pt x="15915" y="639813"/>
                  <a:pt x="0" y="623898"/>
                  <a:pt x="0" y="604265"/>
                </a:cubicBezTo>
                <a:lnTo>
                  <a:pt x="0" y="35548"/>
                </a:lnTo>
                <a:cubicBezTo>
                  <a:pt x="0" y="15915"/>
                  <a:pt x="15915" y="0"/>
                  <a:pt x="35548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8172061" y="4460921"/>
            <a:ext cx="1679510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7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60%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189834" y="4745283"/>
            <a:ext cx="164396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Qualité moyenne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9944044" y="4389831"/>
            <a:ext cx="1715055" cy="639813"/>
          </a:xfrm>
          <a:custGeom>
            <a:avLst/>
            <a:gdLst/>
            <a:ahLst/>
            <a:cxnLst/>
            <a:rect l="l" t="t" r="r" b="b"/>
            <a:pathLst>
              <a:path w="1715055" h="639813">
                <a:moveTo>
                  <a:pt x="35548" y="0"/>
                </a:moveTo>
                <a:lnTo>
                  <a:pt x="1679507" y="0"/>
                </a:lnTo>
                <a:cubicBezTo>
                  <a:pt x="1699140" y="0"/>
                  <a:pt x="1715055" y="15915"/>
                  <a:pt x="1715055" y="35548"/>
                </a:cubicBezTo>
                <a:lnTo>
                  <a:pt x="1715055" y="604265"/>
                </a:lnTo>
                <a:cubicBezTo>
                  <a:pt x="1715055" y="623898"/>
                  <a:pt x="1699140" y="639813"/>
                  <a:pt x="1679507" y="639813"/>
                </a:cubicBezTo>
                <a:lnTo>
                  <a:pt x="35548" y="639813"/>
                </a:lnTo>
                <a:cubicBezTo>
                  <a:pt x="15915" y="639813"/>
                  <a:pt x="0" y="623898"/>
                  <a:pt x="0" y="604265"/>
                </a:cubicBezTo>
                <a:lnTo>
                  <a:pt x="0" y="35548"/>
                </a:lnTo>
                <a:cubicBezTo>
                  <a:pt x="0" y="15915"/>
                  <a:pt x="15915" y="0"/>
                  <a:pt x="35548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9961817" y="4460921"/>
            <a:ext cx="1679510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79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5%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9979590" y="4745283"/>
            <a:ext cx="164396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Très mauvaise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64533" y="5136280"/>
            <a:ext cx="5367324" cy="2310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Origines de dégradation: géologique (dissolution) et anthropique (pollution).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moroccoworldnews.com/c0afb56450218f4bb6c063f65782c329b1d50697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4721" r="4721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876425"/>
            <a:ext cx="1647825" cy="504825"/>
          </a:xfrm>
          <a:custGeom>
            <a:avLst/>
            <a:gdLst/>
            <a:ahLst/>
            <a:cxnLst/>
            <a:rect l="l" t="t" r="r" b="b"/>
            <a:pathLst>
              <a:path w="1647825" h="504825">
                <a:moveTo>
                  <a:pt x="38099" y="0"/>
                </a:moveTo>
                <a:lnTo>
                  <a:pt x="1609726" y="0"/>
                </a:lnTo>
                <a:cubicBezTo>
                  <a:pt x="1630767" y="0"/>
                  <a:pt x="1647825" y="17058"/>
                  <a:pt x="1647825" y="38099"/>
                </a:cubicBezTo>
                <a:lnTo>
                  <a:pt x="1647825" y="466726"/>
                </a:lnTo>
                <a:cubicBezTo>
                  <a:pt x="1647825" y="487767"/>
                  <a:pt x="1630767" y="504825"/>
                  <a:pt x="1609726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957388"/>
            <a:ext cx="4857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38225" y="2014538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614613"/>
            <a:ext cx="7058025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Pollution 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Nappes Souterraines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271963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614863"/>
            <a:ext cx="68865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Principales sources de contamination des eaux des forages au Maroc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3395" y="323395"/>
            <a:ext cx="11609889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spc="51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3395" y="549772"/>
            <a:ext cx="11690737" cy="323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92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Pollution par les Nitrates d'Origine Agricole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3395" y="970186"/>
            <a:ext cx="646790" cy="32340"/>
          </a:xfrm>
          <a:custGeom>
            <a:avLst/>
            <a:gdLst/>
            <a:ahLst/>
            <a:cxnLst/>
            <a:rect l="l" t="t" r="r" b="b"/>
            <a:pathLst>
              <a:path w="646790" h="32340">
                <a:moveTo>
                  <a:pt x="0" y="0"/>
                </a:moveTo>
                <a:lnTo>
                  <a:pt x="646790" y="0"/>
                </a:lnTo>
                <a:lnTo>
                  <a:pt x="646790" y="32340"/>
                </a:lnTo>
                <a:lnTo>
                  <a:pt x="0" y="3234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23395" y="1131883"/>
            <a:ext cx="5691756" cy="3266292"/>
          </a:xfrm>
          <a:custGeom>
            <a:avLst/>
            <a:gdLst/>
            <a:ahLst/>
            <a:cxnLst/>
            <a:rect l="l" t="t" r="r" b="b"/>
            <a:pathLst>
              <a:path w="5691756" h="3266292">
                <a:moveTo>
                  <a:pt x="64673" y="0"/>
                </a:moveTo>
                <a:lnTo>
                  <a:pt x="5627083" y="0"/>
                </a:lnTo>
                <a:cubicBezTo>
                  <a:pt x="5662801" y="0"/>
                  <a:pt x="5691756" y="28955"/>
                  <a:pt x="5691756" y="64673"/>
                </a:cubicBezTo>
                <a:lnTo>
                  <a:pt x="5691756" y="3201619"/>
                </a:lnTo>
                <a:cubicBezTo>
                  <a:pt x="5691756" y="3237337"/>
                  <a:pt x="5662801" y="3266292"/>
                  <a:pt x="5627083" y="3266292"/>
                </a:cubicBezTo>
                <a:lnTo>
                  <a:pt x="64673" y="3266292"/>
                </a:lnTo>
                <a:cubicBezTo>
                  <a:pt x="28955" y="3266292"/>
                  <a:pt x="0" y="3237337"/>
                  <a:pt x="0" y="3201619"/>
                </a:cubicBezTo>
                <a:lnTo>
                  <a:pt x="0" y="64673"/>
                </a:lnTo>
                <a:cubicBezTo>
                  <a:pt x="0" y="28979"/>
                  <a:pt x="28979" y="0"/>
                  <a:pt x="6467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5305" y="1325920"/>
            <a:ext cx="161698" cy="161698"/>
          </a:xfrm>
          <a:custGeom>
            <a:avLst/>
            <a:gdLst/>
            <a:ahLst/>
            <a:cxnLst/>
            <a:rect l="l" t="t" r="r" b="b"/>
            <a:pathLst>
              <a:path w="161698" h="161698">
                <a:moveTo>
                  <a:pt x="161698" y="10106"/>
                </a:moveTo>
                <a:cubicBezTo>
                  <a:pt x="161698" y="44246"/>
                  <a:pt x="137506" y="72732"/>
                  <a:pt x="105356" y="79396"/>
                </a:cubicBezTo>
                <a:cubicBezTo>
                  <a:pt x="102861" y="61047"/>
                  <a:pt x="94618" y="44530"/>
                  <a:pt x="82459" y="31739"/>
                </a:cubicBezTo>
                <a:cubicBezTo>
                  <a:pt x="95124" y="12633"/>
                  <a:pt x="116820" y="0"/>
                  <a:pt x="141485" y="0"/>
                </a:cubicBezTo>
                <a:lnTo>
                  <a:pt x="151592" y="0"/>
                </a:lnTo>
                <a:cubicBezTo>
                  <a:pt x="157181" y="0"/>
                  <a:pt x="161698" y="4516"/>
                  <a:pt x="161698" y="10106"/>
                </a:cubicBezTo>
                <a:close/>
                <a:moveTo>
                  <a:pt x="0" y="30318"/>
                </a:moveTo>
                <a:cubicBezTo>
                  <a:pt x="0" y="24728"/>
                  <a:pt x="4516" y="20212"/>
                  <a:pt x="10106" y="20212"/>
                </a:cubicBezTo>
                <a:lnTo>
                  <a:pt x="20212" y="20212"/>
                </a:lnTo>
                <a:cubicBezTo>
                  <a:pt x="59279" y="20212"/>
                  <a:pt x="90955" y="51889"/>
                  <a:pt x="90955" y="90955"/>
                </a:cubicBezTo>
                <a:lnTo>
                  <a:pt x="90955" y="151592"/>
                </a:lnTo>
                <a:cubicBezTo>
                  <a:pt x="90955" y="157181"/>
                  <a:pt x="86439" y="161698"/>
                  <a:pt x="80849" y="161698"/>
                </a:cubicBezTo>
                <a:cubicBezTo>
                  <a:pt x="75259" y="161698"/>
                  <a:pt x="70743" y="157181"/>
                  <a:pt x="70743" y="151592"/>
                </a:cubicBezTo>
                <a:lnTo>
                  <a:pt x="70743" y="101061"/>
                </a:lnTo>
                <a:cubicBezTo>
                  <a:pt x="31676" y="101061"/>
                  <a:pt x="0" y="69385"/>
                  <a:pt x="0" y="30318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687215" y="1293581"/>
            <a:ext cx="5247088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Sources de Pollution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5093" y="1616976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582111" y="171399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Fertilisation Azotée Excessive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2111" y="190803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Doses dépassant les besoins des cultures (blé: 150 kg N/ha vs 120 recommandés)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5093" y="2296106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582111" y="239312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Irrigation Non Maîtrisée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82111" y="258716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Lixiviation des nitrates vers les nappes phréatiques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5093" y="2975236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5" name="Text 13"/>
          <p:cNvSpPr/>
          <p:nvPr/>
        </p:nvSpPr>
        <p:spPr>
          <a:xfrm>
            <a:off x="582111" y="307225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Vulnérabilité des Aquifères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82111" y="326629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Nature du sol, hydrogéologie favorable à la migration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5093" y="3654366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8" name="Text 16"/>
          <p:cNvSpPr/>
          <p:nvPr/>
        </p:nvSpPr>
        <p:spPr>
          <a:xfrm>
            <a:off x="582111" y="375138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Pratiques Culturales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82111" y="394542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Maraîchage, cultures intensives d'été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3395" y="4527533"/>
            <a:ext cx="5691756" cy="2134408"/>
          </a:xfrm>
          <a:custGeom>
            <a:avLst/>
            <a:gdLst/>
            <a:ahLst/>
            <a:cxnLst/>
            <a:rect l="l" t="t" r="r" b="b"/>
            <a:pathLst>
              <a:path w="5691756" h="2134408">
                <a:moveTo>
                  <a:pt x="64673" y="0"/>
                </a:moveTo>
                <a:lnTo>
                  <a:pt x="5627083" y="0"/>
                </a:lnTo>
                <a:cubicBezTo>
                  <a:pt x="5662801" y="0"/>
                  <a:pt x="5691756" y="28955"/>
                  <a:pt x="5691756" y="64673"/>
                </a:cubicBezTo>
                <a:lnTo>
                  <a:pt x="5691756" y="2069736"/>
                </a:lnTo>
                <a:cubicBezTo>
                  <a:pt x="5691756" y="2105454"/>
                  <a:pt x="5662801" y="2134408"/>
                  <a:pt x="5627083" y="2134408"/>
                </a:cubicBezTo>
                <a:lnTo>
                  <a:pt x="64673" y="2134408"/>
                </a:lnTo>
                <a:cubicBezTo>
                  <a:pt x="28955" y="2134408"/>
                  <a:pt x="0" y="2105454"/>
                  <a:pt x="0" y="2069736"/>
                </a:cubicBezTo>
                <a:lnTo>
                  <a:pt x="0" y="64673"/>
                </a:lnTo>
                <a:cubicBezTo>
                  <a:pt x="0" y="28979"/>
                  <a:pt x="28979" y="0"/>
                  <a:pt x="6467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5093" y="4689231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Doses d'Azote Appliquées (Tadla)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85093" y="5012626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3" name="Text 21"/>
          <p:cNvSpPr/>
          <p:nvPr/>
        </p:nvSpPr>
        <p:spPr>
          <a:xfrm>
            <a:off x="549772" y="5077305"/>
            <a:ext cx="234462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Blé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940367" y="5077305"/>
            <a:ext cx="913592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64% dépassent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85093" y="5400700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6" name="Text 24"/>
          <p:cNvSpPr/>
          <p:nvPr/>
        </p:nvSpPr>
        <p:spPr>
          <a:xfrm>
            <a:off x="549772" y="5465379"/>
            <a:ext cx="50126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Luzerne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949084" y="5465379"/>
            <a:ext cx="905507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73% dépassent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5093" y="5788775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9" name="Text 27"/>
          <p:cNvSpPr/>
          <p:nvPr/>
        </p:nvSpPr>
        <p:spPr>
          <a:xfrm>
            <a:off x="549772" y="5853454"/>
            <a:ext cx="565942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Agrumes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948705" y="5853454"/>
            <a:ext cx="905507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75% dépassent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85093" y="6176849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2" name="Text 30"/>
          <p:cNvSpPr/>
          <p:nvPr/>
        </p:nvSpPr>
        <p:spPr>
          <a:xfrm>
            <a:off x="549772" y="6241528"/>
            <a:ext cx="477008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Haricot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965001" y="6241528"/>
            <a:ext cx="889337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91% dépassent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74954" y="1131883"/>
            <a:ext cx="5691756" cy="2684180"/>
          </a:xfrm>
          <a:custGeom>
            <a:avLst/>
            <a:gdLst/>
            <a:ahLst/>
            <a:cxnLst/>
            <a:rect l="l" t="t" r="r" b="b"/>
            <a:pathLst>
              <a:path w="5691756" h="2684180">
                <a:moveTo>
                  <a:pt x="64689" y="0"/>
                </a:moveTo>
                <a:lnTo>
                  <a:pt x="5627067" y="0"/>
                </a:lnTo>
                <a:cubicBezTo>
                  <a:pt x="5662794" y="0"/>
                  <a:pt x="5691756" y="28962"/>
                  <a:pt x="5691756" y="64689"/>
                </a:cubicBezTo>
                <a:lnTo>
                  <a:pt x="5691756" y="2619492"/>
                </a:lnTo>
                <a:cubicBezTo>
                  <a:pt x="5691756" y="2655218"/>
                  <a:pt x="5662794" y="2684180"/>
                  <a:pt x="5627067" y="2684180"/>
                </a:cubicBezTo>
                <a:lnTo>
                  <a:pt x="64689" y="2684180"/>
                </a:lnTo>
                <a:cubicBezTo>
                  <a:pt x="28962" y="2684180"/>
                  <a:pt x="0" y="2655218"/>
                  <a:pt x="0" y="2619492"/>
                </a:cubicBezTo>
                <a:lnTo>
                  <a:pt x="0" y="64689"/>
                </a:lnTo>
                <a:cubicBezTo>
                  <a:pt x="0" y="28962"/>
                  <a:pt x="28962" y="0"/>
                  <a:pt x="6468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36652" y="1293581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Données de Contamination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36652" y="1616976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7" name="Text 35"/>
          <p:cNvSpPr/>
          <p:nvPr/>
        </p:nvSpPr>
        <p:spPr>
          <a:xfrm>
            <a:off x="6433670" y="171399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Bassin Souss-Massa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33670" y="1940371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&gt;36% des puits dépassent 50 mg/L NO₃⁻ dans la plaine de Chtouka-Massa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36652" y="2328446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0" name="Text 38"/>
          <p:cNvSpPr/>
          <p:nvPr/>
        </p:nvSpPr>
        <p:spPr>
          <a:xfrm>
            <a:off x="6433670" y="2425464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Région du Tadla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33670" y="2651841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Pollution diffuse généralisée, pics en octobre après saison estivale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36652" y="3039915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3" name="Text 41"/>
          <p:cNvSpPr/>
          <p:nvPr/>
        </p:nvSpPr>
        <p:spPr>
          <a:xfrm>
            <a:off x="6433670" y="3136934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33670" y="3363310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OMS: 45 mg/L | Maroc NM 03.7.001: 50 mg/L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74954" y="3945422"/>
            <a:ext cx="5691756" cy="2716520"/>
          </a:xfrm>
          <a:custGeom>
            <a:avLst/>
            <a:gdLst/>
            <a:ahLst/>
            <a:cxnLst/>
            <a:rect l="l" t="t" r="r" b="b"/>
            <a:pathLst>
              <a:path w="5691756" h="2716520">
                <a:moveTo>
                  <a:pt x="64680" y="0"/>
                </a:moveTo>
                <a:lnTo>
                  <a:pt x="5627076" y="0"/>
                </a:lnTo>
                <a:cubicBezTo>
                  <a:pt x="5662798" y="0"/>
                  <a:pt x="5691756" y="28958"/>
                  <a:pt x="5691756" y="64680"/>
                </a:cubicBezTo>
                <a:lnTo>
                  <a:pt x="5691756" y="2651840"/>
                </a:lnTo>
                <a:cubicBezTo>
                  <a:pt x="5691756" y="2687562"/>
                  <a:pt x="5662798" y="2716520"/>
                  <a:pt x="5627076" y="2716520"/>
                </a:cubicBezTo>
                <a:lnTo>
                  <a:pt x="64680" y="2716520"/>
                </a:lnTo>
                <a:cubicBezTo>
                  <a:pt x="28982" y="2716520"/>
                  <a:pt x="0" y="2687538"/>
                  <a:pt x="0" y="2651840"/>
                </a:cubicBezTo>
                <a:lnTo>
                  <a:pt x="0" y="64680"/>
                </a:lnTo>
                <a:cubicBezTo>
                  <a:pt x="0" y="28982"/>
                  <a:pt x="28982" y="0"/>
                  <a:pt x="6468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6" name="Text 44"/>
          <p:cNvSpPr/>
          <p:nvPr/>
        </p:nvSpPr>
        <p:spPr>
          <a:xfrm>
            <a:off x="6336652" y="4107119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Risques Sanitaires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36652" y="4430515"/>
            <a:ext cx="5433040" cy="210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contamination nitrique pose des risques majeurs: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52821" y="4770080"/>
            <a:ext cx="129358" cy="129358"/>
          </a:xfrm>
          <a:custGeom>
            <a:avLst/>
            <a:gdLst/>
            <a:ahLst/>
            <a:cxnLst/>
            <a:rect l="l" t="t" r="r" b="b"/>
            <a:pathLst>
              <a:path w="129358" h="129358">
                <a:moveTo>
                  <a:pt x="64679" y="0"/>
                </a:moveTo>
                <a:cubicBezTo>
                  <a:pt x="68393" y="0"/>
                  <a:pt x="71804" y="2046"/>
                  <a:pt x="73572" y="5306"/>
                </a:cubicBezTo>
                <a:lnTo>
                  <a:pt x="128145" y="106367"/>
                </a:lnTo>
                <a:cubicBezTo>
                  <a:pt x="129838" y="109500"/>
                  <a:pt x="129762" y="113289"/>
                  <a:pt x="127943" y="116346"/>
                </a:cubicBezTo>
                <a:cubicBezTo>
                  <a:pt x="126124" y="119404"/>
                  <a:pt x="122814" y="121273"/>
                  <a:pt x="119252" y="121273"/>
                </a:cubicBezTo>
                <a:lnTo>
                  <a:pt x="10106" y="121273"/>
                </a:lnTo>
                <a:cubicBezTo>
                  <a:pt x="6544" y="121273"/>
                  <a:pt x="3259" y="119404"/>
                  <a:pt x="1415" y="116346"/>
                </a:cubicBezTo>
                <a:cubicBezTo>
                  <a:pt x="-430" y="113289"/>
                  <a:pt x="-480" y="109500"/>
                  <a:pt x="1213" y="106367"/>
                </a:cubicBezTo>
                <a:lnTo>
                  <a:pt x="55786" y="5306"/>
                </a:lnTo>
                <a:cubicBezTo>
                  <a:pt x="57554" y="2046"/>
                  <a:pt x="60965" y="0"/>
                  <a:pt x="64679" y="0"/>
                </a:cubicBezTo>
                <a:close/>
                <a:moveTo>
                  <a:pt x="64679" y="42446"/>
                </a:moveTo>
                <a:cubicBezTo>
                  <a:pt x="61319" y="42446"/>
                  <a:pt x="58615" y="45149"/>
                  <a:pt x="58615" y="48509"/>
                </a:cubicBezTo>
                <a:lnTo>
                  <a:pt x="58615" y="76806"/>
                </a:lnTo>
                <a:cubicBezTo>
                  <a:pt x="58615" y="80167"/>
                  <a:pt x="61319" y="82870"/>
                  <a:pt x="64679" y="82870"/>
                </a:cubicBezTo>
                <a:cubicBezTo>
                  <a:pt x="68039" y="82870"/>
                  <a:pt x="70743" y="80167"/>
                  <a:pt x="70743" y="76806"/>
                </a:cubicBezTo>
                <a:lnTo>
                  <a:pt x="70743" y="48509"/>
                </a:lnTo>
                <a:cubicBezTo>
                  <a:pt x="70743" y="45149"/>
                  <a:pt x="68039" y="42446"/>
                  <a:pt x="64679" y="42446"/>
                </a:cubicBezTo>
                <a:close/>
                <a:moveTo>
                  <a:pt x="71425" y="97019"/>
                </a:moveTo>
                <a:cubicBezTo>
                  <a:pt x="71578" y="94515"/>
                  <a:pt x="70330" y="92132"/>
                  <a:pt x="68183" y="90834"/>
                </a:cubicBezTo>
                <a:cubicBezTo>
                  <a:pt x="66037" y="89536"/>
                  <a:pt x="63347" y="89536"/>
                  <a:pt x="61200" y="90834"/>
                </a:cubicBezTo>
                <a:cubicBezTo>
                  <a:pt x="59054" y="92132"/>
                  <a:pt x="57805" y="94515"/>
                  <a:pt x="57958" y="97019"/>
                </a:cubicBezTo>
                <a:cubicBezTo>
                  <a:pt x="57805" y="99523"/>
                  <a:pt x="59054" y="101905"/>
                  <a:pt x="61200" y="103203"/>
                </a:cubicBezTo>
                <a:cubicBezTo>
                  <a:pt x="63347" y="104502"/>
                  <a:pt x="66037" y="104502"/>
                  <a:pt x="68183" y="103203"/>
                </a:cubicBezTo>
                <a:cubicBezTo>
                  <a:pt x="70330" y="101905"/>
                  <a:pt x="71578" y="99523"/>
                  <a:pt x="71425" y="9701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563028" y="4737740"/>
            <a:ext cx="3371395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Métamémoglobinémie</a:t>
            </a:r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(maladie bleue) chez les nourrissons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52821" y="5028796"/>
            <a:ext cx="129358" cy="129358"/>
          </a:xfrm>
          <a:custGeom>
            <a:avLst/>
            <a:gdLst/>
            <a:ahLst/>
            <a:cxnLst/>
            <a:rect l="l" t="t" r="r" b="b"/>
            <a:pathLst>
              <a:path w="129358" h="129358">
                <a:moveTo>
                  <a:pt x="64679" y="0"/>
                </a:moveTo>
                <a:cubicBezTo>
                  <a:pt x="68393" y="0"/>
                  <a:pt x="71804" y="2046"/>
                  <a:pt x="73572" y="5306"/>
                </a:cubicBezTo>
                <a:lnTo>
                  <a:pt x="128145" y="106367"/>
                </a:lnTo>
                <a:cubicBezTo>
                  <a:pt x="129838" y="109500"/>
                  <a:pt x="129762" y="113289"/>
                  <a:pt x="127943" y="116346"/>
                </a:cubicBezTo>
                <a:cubicBezTo>
                  <a:pt x="126124" y="119404"/>
                  <a:pt x="122814" y="121273"/>
                  <a:pt x="119252" y="121273"/>
                </a:cubicBezTo>
                <a:lnTo>
                  <a:pt x="10106" y="121273"/>
                </a:lnTo>
                <a:cubicBezTo>
                  <a:pt x="6544" y="121273"/>
                  <a:pt x="3259" y="119404"/>
                  <a:pt x="1415" y="116346"/>
                </a:cubicBezTo>
                <a:cubicBezTo>
                  <a:pt x="-430" y="113289"/>
                  <a:pt x="-480" y="109500"/>
                  <a:pt x="1213" y="106367"/>
                </a:cubicBezTo>
                <a:lnTo>
                  <a:pt x="55786" y="5306"/>
                </a:lnTo>
                <a:cubicBezTo>
                  <a:pt x="57554" y="2046"/>
                  <a:pt x="60965" y="0"/>
                  <a:pt x="64679" y="0"/>
                </a:cubicBezTo>
                <a:close/>
                <a:moveTo>
                  <a:pt x="64679" y="42446"/>
                </a:moveTo>
                <a:cubicBezTo>
                  <a:pt x="61319" y="42446"/>
                  <a:pt x="58615" y="45149"/>
                  <a:pt x="58615" y="48509"/>
                </a:cubicBezTo>
                <a:lnTo>
                  <a:pt x="58615" y="76806"/>
                </a:lnTo>
                <a:cubicBezTo>
                  <a:pt x="58615" y="80167"/>
                  <a:pt x="61319" y="82870"/>
                  <a:pt x="64679" y="82870"/>
                </a:cubicBezTo>
                <a:cubicBezTo>
                  <a:pt x="68039" y="82870"/>
                  <a:pt x="70743" y="80167"/>
                  <a:pt x="70743" y="76806"/>
                </a:cubicBezTo>
                <a:lnTo>
                  <a:pt x="70743" y="48509"/>
                </a:lnTo>
                <a:cubicBezTo>
                  <a:pt x="70743" y="45149"/>
                  <a:pt x="68039" y="42446"/>
                  <a:pt x="64679" y="42446"/>
                </a:cubicBezTo>
                <a:close/>
                <a:moveTo>
                  <a:pt x="71425" y="97019"/>
                </a:moveTo>
                <a:cubicBezTo>
                  <a:pt x="71578" y="94515"/>
                  <a:pt x="70330" y="92132"/>
                  <a:pt x="68183" y="90834"/>
                </a:cubicBezTo>
                <a:cubicBezTo>
                  <a:pt x="66037" y="89536"/>
                  <a:pt x="63347" y="89536"/>
                  <a:pt x="61200" y="90834"/>
                </a:cubicBezTo>
                <a:cubicBezTo>
                  <a:pt x="59054" y="92132"/>
                  <a:pt x="57805" y="94515"/>
                  <a:pt x="57958" y="97019"/>
                </a:cubicBezTo>
                <a:cubicBezTo>
                  <a:pt x="57805" y="99523"/>
                  <a:pt x="59054" y="101905"/>
                  <a:pt x="61200" y="103203"/>
                </a:cubicBezTo>
                <a:cubicBezTo>
                  <a:pt x="63347" y="104502"/>
                  <a:pt x="66037" y="104502"/>
                  <a:pt x="68183" y="103203"/>
                </a:cubicBezTo>
                <a:cubicBezTo>
                  <a:pt x="70330" y="101905"/>
                  <a:pt x="71578" y="99523"/>
                  <a:pt x="71425" y="9701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Text 49"/>
          <p:cNvSpPr/>
          <p:nvPr/>
        </p:nvSpPr>
        <p:spPr>
          <a:xfrm>
            <a:off x="6563028" y="4996456"/>
            <a:ext cx="2247597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Cancers</a:t>
            </a:r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(cancers gastriques potentiels)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52821" y="5287512"/>
            <a:ext cx="129358" cy="129358"/>
          </a:xfrm>
          <a:custGeom>
            <a:avLst/>
            <a:gdLst/>
            <a:ahLst/>
            <a:cxnLst/>
            <a:rect l="l" t="t" r="r" b="b"/>
            <a:pathLst>
              <a:path w="129358" h="129358">
                <a:moveTo>
                  <a:pt x="64679" y="0"/>
                </a:moveTo>
                <a:cubicBezTo>
                  <a:pt x="68393" y="0"/>
                  <a:pt x="71804" y="2046"/>
                  <a:pt x="73572" y="5306"/>
                </a:cubicBezTo>
                <a:lnTo>
                  <a:pt x="128145" y="106367"/>
                </a:lnTo>
                <a:cubicBezTo>
                  <a:pt x="129838" y="109500"/>
                  <a:pt x="129762" y="113289"/>
                  <a:pt x="127943" y="116346"/>
                </a:cubicBezTo>
                <a:cubicBezTo>
                  <a:pt x="126124" y="119404"/>
                  <a:pt x="122814" y="121273"/>
                  <a:pt x="119252" y="121273"/>
                </a:cubicBezTo>
                <a:lnTo>
                  <a:pt x="10106" y="121273"/>
                </a:lnTo>
                <a:cubicBezTo>
                  <a:pt x="6544" y="121273"/>
                  <a:pt x="3259" y="119404"/>
                  <a:pt x="1415" y="116346"/>
                </a:cubicBezTo>
                <a:cubicBezTo>
                  <a:pt x="-430" y="113289"/>
                  <a:pt x="-480" y="109500"/>
                  <a:pt x="1213" y="106367"/>
                </a:cubicBezTo>
                <a:lnTo>
                  <a:pt x="55786" y="5306"/>
                </a:lnTo>
                <a:cubicBezTo>
                  <a:pt x="57554" y="2046"/>
                  <a:pt x="60965" y="0"/>
                  <a:pt x="64679" y="0"/>
                </a:cubicBezTo>
                <a:close/>
                <a:moveTo>
                  <a:pt x="64679" y="42446"/>
                </a:moveTo>
                <a:cubicBezTo>
                  <a:pt x="61319" y="42446"/>
                  <a:pt x="58615" y="45149"/>
                  <a:pt x="58615" y="48509"/>
                </a:cubicBezTo>
                <a:lnTo>
                  <a:pt x="58615" y="76806"/>
                </a:lnTo>
                <a:cubicBezTo>
                  <a:pt x="58615" y="80167"/>
                  <a:pt x="61319" y="82870"/>
                  <a:pt x="64679" y="82870"/>
                </a:cubicBezTo>
                <a:cubicBezTo>
                  <a:pt x="68039" y="82870"/>
                  <a:pt x="70743" y="80167"/>
                  <a:pt x="70743" y="76806"/>
                </a:cubicBezTo>
                <a:lnTo>
                  <a:pt x="70743" y="48509"/>
                </a:lnTo>
                <a:cubicBezTo>
                  <a:pt x="70743" y="45149"/>
                  <a:pt x="68039" y="42446"/>
                  <a:pt x="64679" y="42446"/>
                </a:cubicBezTo>
                <a:close/>
                <a:moveTo>
                  <a:pt x="71425" y="97019"/>
                </a:moveTo>
                <a:cubicBezTo>
                  <a:pt x="71578" y="94515"/>
                  <a:pt x="70330" y="92132"/>
                  <a:pt x="68183" y="90834"/>
                </a:cubicBezTo>
                <a:cubicBezTo>
                  <a:pt x="66037" y="89536"/>
                  <a:pt x="63347" y="89536"/>
                  <a:pt x="61200" y="90834"/>
                </a:cubicBezTo>
                <a:cubicBezTo>
                  <a:pt x="59054" y="92132"/>
                  <a:pt x="57805" y="94515"/>
                  <a:pt x="57958" y="97019"/>
                </a:cubicBezTo>
                <a:cubicBezTo>
                  <a:pt x="57805" y="99523"/>
                  <a:pt x="59054" y="101905"/>
                  <a:pt x="61200" y="103203"/>
                </a:cubicBezTo>
                <a:cubicBezTo>
                  <a:pt x="63347" y="104502"/>
                  <a:pt x="66037" y="104502"/>
                  <a:pt x="68183" y="103203"/>
                </a:cubicBezTo>
                <a:cubicBezTo>
                  <a:pt x="70330" y="101905"/>
                  <a:pt x="71578" y="99523"/>
                  <a:pt x="71425" y="9701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3" name="Text 51"/>
          <p:cNvSpPr/>
          <p:nvPr/>
        </p:nvSpPr>
        <p:spPr>
          <a:xfrm>
            <a:off x="6563028" y="5255172"/>
            <a:ext cx="2425464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Population à risque: </a:t>
            </a:r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nourrissons et enfants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336652" y="5546228"/>
            <a:ext cx="5433040" cy="210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Études montrent que les enfants sont plus exposés aux risques que les adultes.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116" y="359116"/>
            <a:ext cx="1154559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spc="57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9116" y="610498"/>
            <a:ext cx="11635370" cy="3591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4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Pollution Bactériologique et Contamination Fécale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9116" y="1077349"/>
            <a:ext cx="718233" cy="35912"/>
          </a:xfrm>
          <a:custGeom>
            <a:avLst/>
            <a:gdLst/>
            <a:ahLst/>
            <a:cxnLst/>
            <a:rect l="l" t="t" r="r" b="b"/>
            <a:pathLst>
              <a:path w="718233" h="35912">
                <a:moveTo>
                  <a:pt x="0" y="0"/>
                </a:moveTo>
                <a:lnTo>
                  <a:pt x="718233" y="0"/>
                </a:lnTo>
                <a:lnTo>
                  <a:pt x="718233" y="35912"/>
                </a:lnTo>
                <a:lnTo>
                  <a:pt x="0" y="35912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59116" y="1256907"/>
            <a:ext cx="5647105" cy="3662987"/>
          </a:xfrm>
          <a:custGeom>
            <a:avLst/>
            <a:gdLst/>
            <a:ahLst/>
            <a:cxnLst/>
            <a:rect l="l" t="t" r="r" b="b"/>
            <a:pathLst>
              <a:path w="5647105" h="3662987">
                <a:moveTo>
                  <a:pt x="71831" y="0"/>
                </a:moveTo>
                <a:lnTo>
                  <a:pt x="5575273" y="0"/>
                </a:lnTo>
                <a:cubicBezTo>
                  <a:pt x="5614945" y="0"/>
                  <a:pt x="5647105" y="32160"/>
                  <a:pt x="5647105" y="71831"/>
                </a:cubicBezTo>
                <a:lnTo>
                  <a:pt x="5647105" y="3591156"/>
                </a:lnTo>
                <a:cubicBezTo>
                  <a:pt x="5647105" y="3630827"/>
                  <a:pt x="5614945" y="3662987"/>
                  <a:pt x="5575273" y="3662987"/>
                </a:cubicBezTo>
                <a:lnTo>
                  <a:pt x="71831" y="3662987"/>
                </a:lnTo>
                <a:cubicBezTo>
                  <a:pt x="32160" y="3662987"/>
                  <a:pt x="0" y="3630827"/>
                  <a:pt x="0" y="3591156"/>
                </a:cubicBezTo>
                <a:lnTo>
                  <a:pt x="0" y="71831"/>
                </a:lnTo>
                <a:cubicBezTo>
                  <a:pt x="0" y="32186"/>
                  <a:pt x="32186" y="0"/>
                  <a:pt x="7183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38675" y="1472377"/>
            <a:ext cx="224448" cy="179558"/>
          </a:xfrm>
          <a:custGeom>
            <a:avLst/>
            <a:gdLst/>
            <a:ahLst/>
            <a:cxnLst/>
            <a:rect l="l" t="t" r="r" b="b"/>
            <a:pathLst>
              <a:path w="224448" h="179558">
                <a:moveTo>
                  <a:pt x="89779" y="-11222"/>
                </a:moveTo>
                <a:cubicBezTo>
                  <a:pt x="94443" y="-11222"/>
                  <a:pt x="98196" y="-7470"/>
                  <a:pt x="98196" y="-2806"/>
                </a:cubicBezTo>
                <a:lnTo>
                  <a:pt x="98196" y="1052"/>
                </a:lnTo>
                <a:cubicBezTo>
                  <a:pt x="101212" y="1824"/>
                  <a:pt x="104123" y="3016"/>
                  <a:pt x="106893" y="4664"/>
                </a:cubicBezTo>
                <a:lnTo>
                  <a:pt x="109068" y="2455"/>
                </a:lnTo>
                <a:cubicBezTo>
                  <a:pt x="112364" y="-842"/>
                  <a:pt x="117695" y="-842"/>
                  <a:pt x="120956" y="2455"/>
                </a:cubicBezTo>
                <a:cubicBezTo>
                  <a:pt x="124218" y="5751"/>
                  <a:pt x="124253" y="11082"/>
                  <a:pt x="120956" y="14344"/>
                </a:cubicBezTo>
                <a:lnTo>
                  <a:pt x="118747" y="16553"/>
                </a:lnTo>
                <a:cubicBezTo>
                  <a:pt x="120360" y="19288"/>
                  <a:pt x="121552" y="22234"/>
                  <a:pt x="122359" y="25250"/>
                </a:cubicBezTo>
                <a:lnTo>
                  <a:pt x="126217" y="25250"/>
                </a:lnTo>
                <a:cubicBezTo>
                  <a:pt x="130881" y="25250"/>
                  <a:pt x="134634" y="29003"/>
                  <a:pt x="134634" y="33667"/>
                </a:cubicBezTo>
                <a:cubicBezTo>
                  <a:pt x="134634" y="38331"/>
                  <a:pt x="130881" y="42084"/>
                  <a:pt x="126217" y="42084"/>
                </a:cubicBezTo>
                <a:lnTo>
                  <a:pt x="122359" y="42084"/>
                </a:lnTo>
                <a:cubicBezTo>
                  <a:pt x="121588" y="45100"/>
                  <a:pt x="120395" y="48011"/>
                  <a:pt x="118747" y="50781"/>
                </a:cubicBezTo>
                <a:lnTo>
                  <a:pt x="120991" y="52956"/>
                </a:lnTo>
                <a:cubicBezTo>
                  <a:pt x="124288" y="56252"/>
                  <a:pt x="124288" y="61583"/>
                  <a:pt x="120991" y="64844"/>
                </a:cubicBezTo>
                <a:cubicBezTo>
                  <a:pt x="117695" y="68106"/>
                  <a:pt x="112364" y="68141"/>
                  <a:pt x="109103" y="64844"/>
                </a:cubicBezTo>
                <a:lnTo>
                  <a:pt x="107665" y="63406"/>
                </a:lnTo>
                <a:lnTo>
                  <a:pt x="97109" y="73963"/>
                </a:lnTo>
                <a:lnTo>
                  <a:pt x="98547" y="75400"/>
                </a:lnTo>
                <a:cubicBezTo>
                  <a:pt x="101843" y="78697"/>
                  <a:pt x="101843" y="84028"/>
                  <a:pt x="98547" y="87289"/>
                </a:cubicBezTo>
                <a:cubicBezTo>
                  <a:pt x="95250" y="90551"/>
                  <a:pt x="89919" y="90586"/>
                  <a:pt x="86658" y="87289"/>
                </a:cubicBezTo>
                <a:lnTo>
                  <a:pt x="85220" y="85851"/>
                </a:lnTo>
                <a:cubicBezTo>
                  <a:pt x="81713" y="89358"/>
                  <a:pt x="78206" y="92865"/>
                  <a:pt x="74664" y="96407"/>
                </a:cubicBezTo>
                <a:lnTo>
                  <a:pt x="76102" y="97845"/>
                </a:lnTo>
                <a:cubicBezTo>
                  <a:pt x="79398" y="101142"/>
                  <a:pt x="79398" y="106472"/>
                  <a:pt x="76102" y="109734"/>
                </a:cubicBezTo>
                <a:cubicBezTo>
                  <a:pt x="72805" y="112995"/>
                  <a:pt x="67475" y="113030"/>
                  <a:pt x="64213" y="109734"/>
                </a:cubicBezTo>
                <a:lnTo>
                  <a:pt x="62004" y="107524"/>
                </a:lnTo>
                <a:cubicBezTo>
                  <a:pt x="59268" y="109138"/>
                  <a:pt x="56322" y="110330"/>
                  <a:pt x="53306" y="111137"/>
                </a:cubicBezTo>
                <a:lnTo>
                  <a:pt x="53306" y="114994"/>
                </a:lnTo>
                <a:cubicBezTo>
                  <a:pt x="53306" y="119659"/>
                  <a:pt x="49554" y="123411"/>
                  <a:pt x="44890" y="123411"/>
                </a:cubicBezTo>
                <a:cubicBezTo>
                  <a:pt x="40225" y="123411"/>
                  <a:pt x="36473" y="119659"/>
                  <a:pt x="36473" y="114994"/>
                </a:cubicBezTo>
                <a:lnTo>
                  <a:pt x="36473" y="111137"/>
                </a:lnTo>
                <a:cubicBezTo>
                  <a:pt x="33457" y="110365"/>
                  <a:pt x="30546" y="109173"/>
                  <a:pt x="27775" y="107524"/>
                </a:cubicBezTo>
                <a:lnTo>
                  <a:pt x="25601" y="109769"/>
                </a:lnTo>
                <a:cubicBezTo>
                  <a:pt x="22304" y="113066"/>
                  <a:pt x="16974" y="113066"/>
                  <a:pt x="13712" y="109769"/>
                </a:cubicBezTo>
                <a:cubicBezTo>
                  <a:pt x="10451" y="106472"/>
                  <a:pt x="10416" y="101142"/>
                  <a:pt x="13712" y="97880"/>
                </a:cubicBezTo>
                <a:lnTo>
                  <a:pt x="15922" y="95671"/>
                </a:lnTo>
                <a:cubicBezTo>
                  <a:pt x="14309" y="92935"/>
                  <a:pt x="13116" y="89990"/>
                  <a:pt x="12310" y="86973"/>
                </a:cubicBezTo>
                <a:lnTo>
                  <a:pt x="8452" y="86973"/>
                </a:lnTo>
                <a:cubicBezTo>
                  <a:pt x="3788" y="86973"/>
                  <a:pt x="35" y="83221"/>
                  <a:pt x="35" y="78557"/>
                </a:cubicBezTo>
                <a:cubicBezTo>
                  <a:pt x="35" y="73892"/>
                  <a:pt x="3788" y="70140"/>
                  <a:pt x="8452" y="70140"/>
                </a:cubicBezTo>
                <a:lnTo>
                  <a:pt x="12310" y="70140"/>
                </a:lnTo>
                <a:cubicBezTo>
                  <a:pt x="13081" y="67124"/>
                  <a:pt x="14273" y="64213"/>
                  <a:pt x="15922" y="61443"/>
                </a:cubicBezTo>
                <a:lnTo>
                  <a:pt x="13677" y="59268"/>
                </a:lnTo>
                <a:cubicBezTo>
                  <a:pt x="10381" y="55972"/>
                  <a:pt x="10381" y="50641"/>
                  <a:pt x="13677" y="47380"/>
                </a:cubicBezTo>
                <a:cubicBezTo>
                  <a:pt x="16974" y="44118"/>
                  <a:pt x="22304" y="44083"/>
                  <a:pt x="25566" y="47380"/>
                </a:cubicBezTo>
                <a:lnTo>
                  <a:pt x="27004" y="48817"/>
                </a:lnTo>
                <a:cubicBezTo>
                  <a:pt x="30511" y="45310"/>
                  <a:pt x="34018" y="41803"/>
                  <a:pt x="37560" y="38261"/>
                </a:cubicBezTo>
                <a:lnTo>
                  <a:pt x="36122" y="36823"/>
                </a:lnTo>
                <a:cubicBezTo>
                  <a:pt x="32825" y="33527"/>
                  <a:pt x="32825" y="28196"/>
                  <a:pt x="36122" y="24935"/>
                </a:cubicBezTo>
                <a:cubicBezTo>
                  <a:pt x="39419" y="21673"/>
                  <a:pt x="44749" y="21638"/>
                  <a:pt x="48011" y="24935"/>
                </a:cubicBezTo>
                <a:lnTo>
                  <a:pt x="49449" y="26373"/>
                </a:lnTo>
                <a:lnTo>
                  <a:pt x="60005" y="15817"/>
                </a:lnTo>
                <a:lnTo>
                  <a:pt x="58567" y="14379"/>
                </a:lnTo>
                <a:cubicBezTo>
                  <a:pt x="55270" y="11082"/>
                  <a:pt x="55270" y="5751"/>
                  <a:pt x="58567" y="2490"/>
                </a:cubicBezTo>
                <a:cubicBezTo>
                  <a:pt x="61863" y="-772"/>
                  <a:pt x="67194" y="-807"/>
                  <a:pt x="70491" y="2455"/>
                </a:cubicBezTo>
                <a:lnTo>
                  <a:pt x="72700" y="4664"/>
                </a:lnTo>
                <a:cubicBezTo>
                  <a:pt x="75435" y="3051"/>
                  <a:pt x="78381" y="1859"/>
                  <a:pt x="81397" y="1052"/>
                </a:cubicBezTo>
                <a:lnTo>
                  <a:pt x="81397" y="-2806"/>
                </a:lnTo>
                <a:cubicBezTo>
                  <a:pt x="81397" y="-7470"/>
                  <a:pt x="85150" y="-11222"/>
                  <a:pt x="89814" y="-11222"/>
                </a:cubicBezTo>
                <a:close/>
                <a:moveTo>
                  <a:pt x="44890" y="89779"/>
                </a:moveTo>
                <a:cubicBezTo>
                  <a:pt x="51083" y="89779"/>
                  <a:pt x="56112" y="84751"/>
                  <a:pt x="56112" y="78557"/>
                </a:cubicBezTo>
                <a:cubicBezTo>
                  <a:pt x="56112" y="72363"/>
                  <a:pt x="51083" y="67334"/>
                  <a:pt x="44890" y="67334"/>
                </a:cubicBezTo>
                <a:cubicBezTo>
                  <a:pt x="38696" y="67334"/>
                  <a:pt x="33667" y="72363"/>
                  <a:pt x="33667" y="78557"/>
                </a:cubicBezTo>
                <a:cubicBezTo>
                  <a:pt x="33667" y="84751"/>
                  <a:pt x="38696" y="89779"/>
                  <a:pt x="44890" y="89779"/>
                </a:cubicBezTo>
                <a:close/>
                <a:moveTo>
                  <a:pt x="84168" y="50501"/>
                </a:moveTo>
                <a:cubicBezTo>
                  <a:pt x="84168" y="44307"/>
                  <a:pt x="79139" y="39278"/>
                  <a:pt x="72946" y="39278"/>
                </a:cubicBezTo>
                <a:cubicBezTo>
                  <a:pt x="66752" y="39278"/>
                  <a:pt x="61723" y="44307"/>
                  <a:pt x="61723" y="50501"/>
                </a:cubicBezTo>
                <a:cubicBezTo>
                  <a:pt x="61723" y="56695"/>
                  <a:pt x="66752" y="61723"/>
                  <a:pt x="72946" y="61723"/>
                </a:cubicBezTo>
                <a:cubicBezTo>
                  <a:pt x="79139" y="61723"/>
                  <a:pt x="84168" y="56695"/>
                  <a:pt x="84168" y="50501"/>
                </a:cubicBezTo>
                <a:close/>
                <a:moveTo>
                  <a:pt x="187975" y="64529"/>
                </a:moveTo>
                <a:lnTo>
                  <a:pt x="187975" y="68386"/>
                </a:lnTo>
                <a:cubicBezTo>
                  <a:pt x="190991" y="69158"/>
                  <a:pt x="193902" y="70350"/>
                  <a:pt x="196672" y="71999"/>
                </a:cubicBezTo>
                <a:lnTo>
                  <a:pt x="198847" y="69789"/>
                </a:lnTo>
                <a:cubicBezTo>
                  <a:pt x="202143" y="66493"/>
                  <a:pt x="207474" y="66493"/>
                  <a:pt x="210735" y="69789"/>
                </a:cubicBezTo>
                <a:cubicBezTo>
                  <a:pt x="213997" y="73086"/>
                  <a:pt x="214032" y="78416"/>
                  <a:pt x="210735" y="81678"/>
                </a:cubicBezTo>
                <a:lnTo>
                  <a:pt x="208526" y="83887"/>
                </a:lnTo>
                <a:cubicBezTo>
                  <a:pt x="210139" y="86623"/>
                  <a:pt x="211332" y="89569"/>
                  <a:pt x="212138" y="92585"/>
                </a:cubicBezTo>
                <a:lnTo>
                  <a:pt x="215996" y="92585"/>
                </a:lnTo>
                <a:cubicBezTo>
                  <a:pt x="220660" y="92585"/>
                  <a:pt x="224413" y="96337"/>
                  <a:pt x="224413" y="101001"/>
                </a:cubicBezTo>
                <a:cubicBezTo>
                  <a:pt x="224413" y="105666"/>
                  <a:pt x="220660" y="109418"/>
                  <a:pt x="215996" y="109418"/>
                </a:cubicBezTo>
                <a:lnTo>
                  <a:pt x="212138" y="109418"/>
                </a:lnTo>
                <a:cubicBezTo>
                  <a:pt x="211367" y="112434"/>
                  <a:pt x="210174" y="115345"/>
                  <a:pt x="208526" y="118116"/>
                </a:cubicBezTo>
                <a:lnTo>
                  <a:pt x="210770" y="120290"/>
                </a:lnTo>
                <a:cubicBezTo>
                  <a:pt x="214067" y="123587"/>
                  <a:pt x="214067" y="128917"/>
                  <a:pt x="210770" y="132179"/>
                </a:cubicBezTo>
                <a:cubicBezTo>
                  <a:pt x="207474" y="135440"/>
                  <a:pt x="202143" y="135475"/>
                  <a:pt x="198882" y="132179"/>
                </a:cubicBezTo>
                <a:lnTo>
                  <a:pt x="197444" y="130741"/>
                </a:lnTo>
                <a:lnTo>
                  <a:pt x="186888" y="141297"/>
                </a:lnTo>
                <a:lnTo>
                  <a:pt x="188326" y="142735"/>
                </a:lnTo>
                <a:cubicBezTo>
                  <a:pt x="191622" y="146031"/>
                  <a:pt x="191622" y="151362"/>
                  <a:pt x="188326" y="154623"/>
                </a:cubicBezTo>
                <a:cubicBezTo>
                  <a:pt x="185029" y="157885"/>
                  <a:pt x="179698" y="157920"/>
                  <a:pt x="176437" y="154623"/>
                </a:cubicBezTo>
                <a:lnTo>
                  <a:pt x="174999" y="153186"/>
                </a:lnTo>
                <a:cubicBezTo>
                  <a:pt x="171492" y="156693"/>
                  <a:pt x="167985" y="160200"/>
                  <a:pt x="164443" y="163742"/>
                </a:cubicBezTo>
                <a:lnTo>
                  <a:pt x="165881" y="165179"/>
                </a:lnTo>
                <a:cubicBezTo>
                  <a:pt x="169177" y="168476"/>
                  <a:pt x="169177" y="173807"/>
                  <a:pt x="165881" y="177068"/>
                </a:cubicBezTo>
                <a:cubicBezTo>
                  <a:pt x="162584" y="180330"/>
                  <a:pt x="157254" y="180365"/>
                  <a:pt x="153992" y="177068"/>
                </a:cubicBezTo>
                <a:lnTo>
                  <a:pt x="151783" y="174859"/>
                </a:lnTo>
                <a:cubicBezTo>
                  <a:pt x="149047" y="176472"/>
                  <a:pt x="146101" y="177664"/>
                  <a:pt x="143085" y="178471"/>
                </a:cubicBezTo>
                <a:lnTo>
                  <a:pt x="143085" y="182329"/>
                </a:lnTo>
                <a:cubicBezTo>
                  <a:pt x="143085" y="186993"/>
                  <a:pt x="139333" y="190745"/>
                  <a:pt x="134669" y="190745"/>
                </a:cubicBezTo>
                <a:cubicBezTo>
                  <a:pt x="130004" y="190745"/>
                  <a:pt x="126252" y="186993"/>
                  <a:pt x="126252" y="182329"/>
                </a:cubicBezTo>
                <a:lnTo>
                  <a:pt x="126252" y="178471"/>
                </a:lnTo>
                <a:cubicBezTo>
                  <a:pt x="123236" y="177699"/>
                  <a:pt x="120325" y="176507"/>
                  <a:pt x="117554" y="174859"/>
                </a:cubicBezTo>
                <a:lnTo>
                  <a:pt x="115380" y="177103"/>
                </a:lnTo>
                <a:cubicBezTo>
                  <a:pt x="112084" y="180400"/>
                  <a:pt x="106753" y="180400"/>
                  <a:pt x="103491" y="177103"/>
                </a:cubicBezTo>
                <a:cubicBezTo>
                  <a:pt x="100230" y="173807"/>
                  <a:pt x="100195" y="168476"/>
                  <a:pt x="103491" y="165215"/>
                </a:cubicBezTo>
                <a:lnTo>
                  <a:pt x="105701" y="163005"/>
                </a:lnTo>
                <a:cubicBezTo>
                  <a:pt x="104088" y="160270"/>
                  <a:pt x="102895" y="157324"/>
                  <a:pt x="102089" y="154308"/>
                </a:cubicBezTo>
                <a:lnTo>
                  <a:pt x="98231" y="154308"/>
                </a:lnTo>
                <a:cubicBezTo>
                  <a:pt x="93567" y="154308"/>
                  <a:pt x="89814" y="150555"/>
                  <a:pt x="89814" y="145891"/>
                </a:cubicBezTo>
                <a:cubicBezTo>
                  <a:pt x="89814" y="141227"/>
                  <a:pt x="93567" y="137474"/>
                  <a:pt x="98231" y="137474"/>
                </a:cubicBezTo>
                <a:lnTo>
                  <a:pt x="102089" y="137474"/>
                </a:lnTo>
                <a:cubicBezTo>
                  <a:pt x="102860" y="134458"/>
                  <a:pt x="104053" y="131547"/>
                  <a:pt x="105701" y="128777"/>
                </a:cubicBezTo>
                <a:lnTo>
                  <a:pt x="103456" y="126603"/>
                </a:lnTo>
                <a:cubicBezTo>
                  <a:pt x="100160" y="123306"/>
                  <a:pt x="100160" y="117975"/>
                  <a:pt x="103456" y="114714"/>
                </a:cubicBezTo>
                <a:cubicBezTo>
                  <a:pt x="106753" y="111452"/>
                  <a:pt x="112084" y="111417"/>
                  <a:pt x="115345" y="114714"/>
                </a:cubicBezTo>
                <a:lnTo>
                  <a:pt x="116783" y="116152"/>
                </a:lnTo>
                <a:cubicBezTo>
                  <a:pt x="120290" y="112645"/>
                  <a:pt x="123797" y="109138"/>
                  <a:pt x="127339" y="105596"/>
                </a:cubicBezTo>
                <a:lnTo>
                  <a:pt x="125901" y="104158"/>
                </a:lnTo>
                <a:cubicBezTo>
                  <a:pt x="122605" y="100861"/>
                  <a:pt x="122605" y="95531"/>
                  <a:pt x="125901" y="92269"/>
                </a:cubicBezTo>
                <a:cubicBezTo>
                  <a:pt x="129198" y="89008"/>
                  <a:pt x="134528" y="88972"/>
                  <a:pt x="137790" y="92269"/>
                </a:cubicBezTo>
                <a:lnTo>
                  <a:pt x="139228" y="93707"/>
                </a:lnTo>
                <a:lnTo>
                  <a:pt x="149784" y="83151"/>
                </a:lnTo>
                <a:lnTo>
                  <a:pt x="148346" y="81713"/>
                </a:lnTo>
                <a:cubicBezTo>
                  <a:pt x="145049" y="78416"/>
                  <a:pt x="145049" y="73086"/>
                  <a:pt x="148346" y="69824"/>
                </a:cubicBezTo>
                <a:cubicBezTo>
                  <a:pt x="151642" y="66563"/>
                  <a:pt x="156973" y="66528"/>
                  <a:pt x="160235" y="69824"/>
                </a:cubicBezTo>
                <a:lnTo>
                  <a:pt x="162444" y="72034"/>
                </a:lnTo>
                <a:cubicBezTo>
                  <a:pt x="165179" y="70420"/>
                  <a:pt x="168125" y="69228"/>
                  <a:pt x="171141" y="68421"/>
                </a:cubicBezTo>
                <a:lnTo>
                  <a:pt x="171141" y="64564"/>
                </a:lnTo>
                <a:cubicBezTo>
                  <a:pt x="171141" y="59899"/>
                  <a:pt x="174894" y="56147"/>
                  <a:pt x="179558" y="56147"/>
                </a:cubicBezTo>
                <a:cubicBezTo>
                  <a:pt x="184222" y="56147"/>
                  <a:pt x="187975" y="59899"/>
                  <a:pt x="187975" y="64564"/>
                </a:cubicBezTo>
                <a:close/>
                <a:moveTo>
                  <a:pt x="157113" y="134669"/>
                </a:moveTo>
                <a:cubicBezTo>
                  <a:pt x="157113" y="128475"/>
                  <a:pt x="152085" y="123446"/>
                  <a:pt x="145891" y="123446"/>
                </a:cubicBezTo>
                <a:cubicBezTo>
                  <a:pt x="139697" y="123446"/>
                  <a:pt x="134669" y="128475"/>
                  <a:pt x="134669" y="134669"/>
                </a:cubicBezTo>
                <a:cubicBezTo>
                  <a:pt x="134669" y="140862"/>
                  <a:pt x="139697" y="145891"/>
                  <a:pt x="145891" y="145891"/>
                </a:cubicBezTo>
                <a:cubicBezTo>
                  <a:pt x="152085" y="145891"/>
                  <a:pt x="157113" y="140862"/>
                  <a:pt x="157113" y="13466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763122" y="1436465"/>
            <a:ext cx="5153320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Micro-organismes Détectés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8675" y="1795582"/>
            <a:ext cx="5287988" cy="682321"/>
          </a:xfrm>
          <a:custGeom>
            <a:avLst/>
            <a:gdLst/>
            <a:ahLst/>
            <a:cxnLst/>
            <a:rect l="l" t="t" r="r" b="b"/>
            <a:pathLst>
              <a:path w="5287988" h="682321">
                <a:moveTo>
                  <a:pt x="35911" y="0"/>
                </a:moveTo>
                <a:lnTo>
                  <a:pt x="5252078" y="0"/>
                </a:lnTo>
                <a:cubicBezTo>
                  <a:pt x="5271911" y="0"/>
                  <a:pt x="5287988" y="16078"/>
                  <a:pt x="5287988" y="35911"/>
                </a:cubicBezTo>
                <a:lnTo>
                  <a:pt x="5287988" y="646411"/>
                </a:lnTo>
                <a:cubicBezTo>
                  <a:pt x="5287988" y="666243"/>
                  <a:pt x="5271911" y="682321"/>
                  <a:pt x="5252078" y="682321"/>
                </a:cubicBezTo>
                <a:lnTo>
                  <a:pt x="35911" y="682321"/>
                </a:lnTo>
                <a:cubicBezTo>
                  <a:pt x="16078" y="682321"/>
                  <a:pt x="0" y="666243"/>
                  <a:pt x="0" y="646411"/>
                </a:cubicBezTo>
                <a:lnTo>
                  <a:pt x="0" y="35911"/>
                </a:lnTo>
                <a:cubicBezTo>
                  <a:pt x="0" y="16091"/>
                  <a:pt x="16091" y="0"/>
                  <a:pt x="35911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646409" y="1903317"/>
            <a:ext cx="1212018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Coliformes Totaux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365087" y="1903317"/>
            <a:ext cx="1427487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0-20000 CFU/100ml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6409" y="2154698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80% des échantillons non conformes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8675" y="2549726"/>
            <a:ext cx="5287988" cy="682321"/>
          </a:xfrm>
          <a:custGeom>
            <a:avLst/>
            <a:gdLst/>
            <a:ahLst/>
            <a:cxnLst/>
            <a:rect l="l" t="t" r="r" b="b"/>
            <a:pathLst>
              <a:path w="5287988" h="682321">
                <a:moveTo>
                  <a:pt x="35911" y="0"/>
                </a:moveTo>
                <a:lnTo>
                  <a:pt x="5252078" y="0"/>
                </a:lnTo>
                <a:cubicBezTo>
                  <a:pt x="5271911" y="0"/>
                  <a:pt x="5287988" y="16078"/>
                  <a:pt x="5287988" y="35911"/>
                </a:cubicBezTo>
                <a:lnTo>
                  <a:pt x="5287988" y="646411"/>
                </a:lnTo>
                <a:cubicBezTo>
                  <a:pt x="5287988" y="666243"/>
                  <a:pt x="5271911" y="682321"/>
                  <a:pt x="5252078" y="682321"/>
                </a:cubicBezTo>
                <a:lnTo>
                  <a:pt x="35911" y="682321"/>
                </a:lnTo>
                <a:cubicBezTo>
                  <a:pt x="16078" y="682321"/>
                  <a:pt x="0" y="666243"/>
                  <a:pt x="0" y="646411"/>
                </a:cubicBezTo>
                <a:lnTo>
                  <a:pt x="0" y="35911"/>
                </a:lnTo>
                <a:cubicBezTo>
                  <a:pt x="0" y="16091"/>
                  <a:pt x="16091" y="0"/>
                  <a:pt x="35911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3" name="Text 11"/>
          <p:cNvSpPr/>
          <p:nvPr/>
        </p:nvSpPr>
        <p:spPr>
          <a:xfrm>
            <a:off x="646409" y="2657461"/>
            <a:ext cx="1220996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Coliformes Fécaux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474225" y="2657461"/>
            <a:ext cx="131975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0-2500 CFU/100ml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6409" y="2908842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50% des échantillons non conformes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8675" y="3303870"/>
            <a:ext cx="5287988" cy="682321"/>
          </a:xfrm>
          <a:custGeom>
            <a:avLst/>
            <a:gdLst/>
            <a:ahLst/>
            <a:cxnLst/>
            <a:rect l="l" t="t" r="r" b="b"/>
            <a:pathLst>
              <a:path w="5287988" h="682321">
                <a:moveTo>
                  <a:pt x="35911" y="0"/>
                </a:moveTo>
                <a:lnTo>
                  <a:pt x="5252078" y="0"/>
                </a:lnTo>
                <a:cubicBezTo>
                  <a:pt x="5271911" y="0"/>
                  <a:pt x="5287988" y="16078"/>
                  <a:pt x="5287988" y="35911"/>
                </a:cubicBezTo>
                <a:lnTo>
                  <a:pt x="5287988" y="646411"/>
                </a:lnTo>
                <a:cubicBezTo>
                  <a:pt x="5287988" y="666243"/>
                  <a:pt x="5271911" y="682321"/>
                  <a:pt x="5252078" y="682321"/>
                </a:cubicBezTo>
                <a:lnTo>
                  <a:pt x="35911" y="682321"/>
                </a:lnTo>
                <a:cubicBezTo>
                  <a:pt x="16078" y="682321"/>
                  <a:pt x="0" y="666243"/>
                  <a:pt x="0" y="646411"/>
                </a:cubicBezTo>
                <a:lnTo>
                  <a:pt x="0" y="35911"/>
                </a:lnTo>
                <a:cubicBezTo>
                  <a:pt x="0" y="16091"/>
                  <a:pt x="16091" y="0"/>
                  <a:pt x="35911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7" name="Text 15"/>
          <p:cNvSpPr/>
          <p:nvPr/>
        </p:nvSpPr>
        <p:spPr>
          <a:xfrm>
            <a:off x="646409" y="3411605"/>
            <a:ext cx="43094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E. coli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58373" y="3411605"/>
            <a:ext cx="1337708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0-2000 CFU/100ml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6409" y="3662987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35% des échantillons non conformes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8675" y="4058015"/>
            <a:ext cx="5287988" cy="682321"/>
          </a:xfrm>
          <a:custGeom>
            <a:avLst/>
            <a:gdLst/>
            <a:ahLst/>
            <a:cxnLst/>
            <a:rect l="l" t="t" r="r" b="b"/>
            <a:pathLst>
              <a:path w="5287988" h="682321">
                <a:moveTo>
                  <a:pt x="35911" y="0"/>
                </a:moveTo>
                <a:lnTo>
                  <a:pt x="5252078" y="0"/>
                </a:lnTo>
                <a:cubicBezTo>
                  <a:pt x="5271911" y="0"/>
                  <a:pt x="5287988" y="16078"/>
                  <a:pt x="5287988" y="35911"/>
                </a:cubicBezTo>
                <a:lnTo>
                  <a:pt x="5287988" y="646411"/>
                </a:lnTo>
                <a:cubicBezTo>
                  <a:pt x="5287988" y="666243"/>
                  <a:pt x="5271911" y="682321"/>
                  <a:pt x="5252078" y="682321"/>
                </a:cubicBezTo>
                <a:lnTo>
                  <a:pt x="35911" y="682321"/>
                </a:lnTo>
                <a:cubicBezTo>
                  <a:pt x="16078" y="682321"/>
                  <a:pt x="0" y="666243"/>
                  <a:pt x="0" y="646411"/>
                </a:cubicBezTo>
                <a:lnTo>
                  <a:pt x="0" y="35911"/>
                </a:lnTo>
                <a:cubicBezTo>
                  <a:pt x="0" y="16091"/>
                  <a:pt x="16091" y="0"/>
                  <a:pt x="35911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1" name="Text 19"/>
          <p:cNvSpPr/>
          <p:nvPr/>
        </p:nvSpPr>
        <p:spPr>
          <a:xfrm>
            <a:off x="646409" y="4165750"/>
            <a:ext cx="145442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Streptocoques Fécaux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06068" y="4165750"/>
            <a:ext cx="1283841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0-1200 CFU/100ml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6409" y="4417131"/>
            <a:ext cx="514434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36% des échantillons non conformes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59116" y="5063541"/>
            <a:ext cx="5647105" cy="1795582"/>
          </a:xfrm>
          <a:custGeom>
            <a:avLst/>
            <a:gdLst/>
            <a:ahLst/>
            <a:cxnLst/>
            <a:rect l="l" t="t" r="r" b="b"/>
            <a:pathLst>
              <a:path w="5647105" h="1795582">
                <a:moveTo>
                  <a:pt x="71823" y="0"/>
                </a:moveTo>
                <a:lnTo>
                  <a:pt x="5575281" y="0"/>
                </a:lnTo>
                <a:cubicBezTo>
                  <a:pt x="5614948" y="0"/>
                  <a:pt x="5647105" y="32156"/>
                  <a:pt x="5647105" y="71823"/>
                </a:cubicBezTo>
                <a:lnTo>
                  <a:pt x="5647105" y="1723758"/>
                </a:lnTo>
                <a:cubicBezTo>
                  <a:pt x="5647105" y="1763425"/>
                  <a:pt x="5614948" y="1795582"/>
                  <a:pt x="5575281" y="1795582"/>
                </a:cubicBezTo>
                <a:lnTo>
                  <a:pt x="71823" y="1795582"/>
                </a:lnTo>
                <a:cubicBezTo>
                  <a:pt x="32156" y="1795582"/>
                  <a:pt x="0" y="1763425"/>
                  <a:pt x="0" y="1723758"/>
                </a:cubicBezTo>
                <a:lnTo>
                  <a:pt x="0" y="71823"/>
                </a:lnTo>
                <a:cubicBezTo>
                  <a:pt x="0" y="32156"/>
                  <a:pt x="32156" y="0"/>
                  <a:pt x="7182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38675" y="5243099"/>
            <a:ext cx="5377767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Causes de Contamination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56630" y="5638127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71823" y="143647"/>
                </a:moveTo>
                <a:cubicBezTo>
                  <a:pt x="111464" y="143647"/>
                  <a:pt x="143647" y="111464"/>
                  <a:pt x="143647" y="71823"/>
                </a:cubicBezTo>
                <a:cubicBezTo>
                  <a:pt x="143647" y="32183"/>
                  <a:pt x="111464" y="0"/>
                  <a:pt x="71823" y="0"/>
                </a:cubicBezTo>
                <a:cubicBezTo>
                  <a:pt x="32183" y="0"/>
                  <a:pt x="0" y="32183"/>
                  <a:pt x="0" y="71823"/>
                </a:cubicBezTo>
                <a:cubicBezTo>
                  <a:pt x="0" y="111464"/>
                  <a:pt x="32183" y="143647"/>
                  <a:pt x="71823" y="143647"/>
                </a:cubicBezTo>
                <a:close/>
                <a:moveTo>
                  <a:pt x="46853" y="46853"/>
                </a:moveTo>
                <a:cubicBezTo>
                  <a:pt x="49491" y="44216"/>
                  <a:pt x="53755" y="44216"/>
                  <a:pt x="56364" y="46853"/>
                </a:cubicBezTo>
                <a:lnTo>
                  <a:pt x="71795" y="62284"/>
                </a:lnTo>
                <a:lnTo>
                  <a:pt x="87226" y="46853"/>
                </a:lnTo>
                <a:cubicBezTo>
                  <a:pt x="89863" y="44216"/>
                  <a:pt x="94128" y="44216"/>
                  <a:pt x="96737" y="46853"/>
                </a:cubicBezTo>
                <a:cubicBezTo>
                  <a:pt x="99346" y="49491"/>
                  <a:pt x="99374" y="53755"/>
                  <a:pt x="96737" y="56364"/>
                </a:cubicBezTo>
                <a:lnTo>
                  <a:pt x="81306" y="71795"/>
                </a:lnTo>
                <a:lnTo>
                  <a:pt x="96737" y="87226"/>
                </a:lnTo>
                <a:cubicBezTo>
                  <a:pt x="99374" y="89863"/>
                  <a:pt x="99374" y="94128"/>
                  <a:pt x="96737" y="96737"/>
                </a:cubicBezTo>
                <a:cubicBezTo>
                  <a:pt x="94100" y="99346"/>
                  <a:pt x="89835" y="99374"/>
                  <a:pt x="87226" y="96737"/>
                </a:cubicBezTo>
                <a:lnTo>
                  <a:pt x="71795" y="81306"/>
                </a:lnTo>
                <a:lnTo>
                  <a:pt x="56364" y="96737"/>
                </a:lnTo>
                <a:cubicBezTo>
                  <a:pt x="53727" y="99374"/>
                  <a:pt x="49463" y="99374"/>
                  <a:pt x="46853" y="96737"/>
                </a:cubicBezTo>
                <a:cubicBezTo>
                  <a:pt x="44244" y="94100"/>
                  <a:pt x="44216" y="89835"/>
                  <a:pt x="46853" y="87226"/>
                </a:cubicBezTo>
                <a:lnTo>
                  <a:pt x="62284" y="71795"/>
                </a:lnTo>
                <a:lnTo>
                  <a:pt x="46853" y="56364"/>
                </a:lnTo>
                <a:cubicBezTo>
                  <a:pt x="44216" y="53727"/>
                  <a:pt x="44216" y="49463"/>
                  <a:pt x="46853" y="46853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27" name="Text 25"/>
          <p:cNvSpPr/>
          <p:nvPr/>
        </p:nvSpPr>
        <p:spPr>
          <a:xfrm>
            <a:off x="790056" y="5602215"/>
            <a:ext cx="3716854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Absence de réseau d'assainissement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dans les zones rurales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56630" y="5925420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71823" y="143647"/>
                </a:moveTo>
                <a:cubicBezTo>
                  <a:pt x="111464" y="143647"/>
                  <a:pt x="143647" y="111464"/>
                  <a:pt x="143647" y="71823"/>
                </a:cubicBezTo>
                <a:cubicBezTo>
                  <a:pt x="143647" y="32183"/>
                  <a:pt x="111464" y="0"/>
                  <a:pt x="71823" y="0"/>
                </a:cubicBezTo>
                <a:cubicBezTo>
                  <a:pt x="32183" y="0"/>
                  <a:pt x="0" y="32183"/>
                  <a:pt x="0" y="71823"/>
                </a:cubicBezTo>
                <a:cubicBezTo>
                  <a:pt x="0" y="111464"/>
                  <a:pt x="32183" y="143647"/>
                  <a:pt x="71823" y="143647"/>
                </a:cubicBezTo>
                <a:close/>
                <a:moveTo>
                  <a:pt x="46853" y="46853"/>
                </a:moveTo>
                <a:cubicBezTo>
                  <a:pt x="49491" y="44216"/>
                  <a:pt x="53755" y="44216"/>
                  <a:pt x="56364" y="46853"/>
                </a:cubicBezTo>
                <a:lnTo>
                  <a:pt x="71795" y="62284"/>
                </a:lnTo>
                <a:lnTo>
                  <a:pt x="87226" y="46853"/>
                </a:lnTo>
                <a:cubicBezTo>
                  <a:pt x="89863" y="44216"/>
                  <a:pt x="94128" y="44216"/>
                  <a:pt x="96737" y="46853"/>
                </a:cubicBezTo>
                <a:cubicBezTo>
                  <a:pt x="99346" y="49491"/>
                  <a:pt x="99374" y="53755"/>
                  <a:pt x="96737" y="56364"/>
                </a:cubicBezTo>
                <a:lnTo>
                  <a:pt x="81306" y="71795"/>
                </a:lnTo>
                <a:lnTo>
                  <a:pt x="96737" y="87226"/>
                </a:lnTo>
                <a:cubicBezTo>
                  <a:pt x="99374" y="89863"/>
                  <a:pt x="99374" y="94128"/>
                  <a:pt x="96737" y="96737"/>
                </a:cubicBezTo>
                <a:cubicBezTo>
                  <a:pt x="94100" y="99346"/>
                  <a:pt x="89835" y="99374"/>
                  <a:pt x="87226" y="96737"/>
                </a:cubicBezTo>
                <a:lnTo>
                  <a:pt x="71795" y="81306"/>
                </a:lnTo>
                <a:lnTo>
                  <a:pt x="56364" y="96737"/>
                </a:lnTo>
                <a:cubicBezTo>
                  <a:pt x="53727" y="99374"/>
                  <a:pt x="49463" y="99374"/>
                  <a:pt x="46853" y="96737"/>
                </a:cubicBezTo>
                <a:cubicBezTo>
                  <a:pt x="44244" y="94100"/>
                  <a:pt x="44216" y="89835"/>
                  <a:pt x="46853" y="87226"/>
                </a:cubicBezTo>
                <a:lnTo>
                  <a:pt x="62284" y="71795"/>
                </a:lnTo>
                <a:lnTo>
                  <a:pt x="46853" y="56364"/>
                </a:lnTo>
                <a:cubicBezTo>
                  <a:pt x="44216" y="53727"/>
                  <a:pt x="44216" y="49463"/>
                  <a:pt x="46853" y="46853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29" name="Text 27"/>
          <p:cNvSpPr/>
          <p:nvPr/>
        </p:nvSpPr>
        <p:spPr>
          <a:xfrm>
            <a:off x="790056" y="5889508"/>
            <a:ext cx="320511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Fosses septiques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proches des points d'eau (&lt; 50m)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556630" y="6212713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71823" y="143647"/>
                </a:moveTo>
                <a:cubicBezTo>
                  <a:pt x="111464" y="143647"/>
                  <a:pt x="143647" y="111464"/>
                  <a:pt x="143647" y="71823"/>
                </a:cubicBezTo>
                <a:cubicBezTo>
                  <a:pt x="143647" y="32183"/>
                  <a:pt x="111464" y="0"/>
                  <a:pt x="71823" y="0"/>
                </a:cubicBezTo>
                <a:cubicBezTo>
                  <a:pt x="32183" y="0"/>
                  <a:pt x="0" y="32183"/>
                  <a:pt x="0" y="71823"/>
                </a:cubicBezTo>
                <a:cubicBezTo>
                  <a:pt x="0" y="111464"/>
                  <a:pt x="32183" y="143647"/>
                  <a:pt x="71823" y="143647"/>
                </a:cubicBezTo>
                <a:close/>
                <a:moveTo>
                  <a:pt x="46853" y="46853"/>
                </a:moveTo>
                <a:cubicBezTo>
                  <a:pt x="49491" y="44216"/>
                  <a:pt x="53755" y="44216"/>
                  <a:pt x="56364" y="46853"/>
                </a:cubicBezTo>
                <a:lnTo>
                  <a:pt x="71795" y="62284"/>
                </a:lnTo>
                <a:lnTo>
                  <a:pt x="87226" y="46853"/>
                </a:lnTo>
                <a:cubicBezTo>
                  <a:pt x="89863" y="44216"/>
                  <a:pt x="94128" y="44216"/>
                  <a:pt x="96737" y="46853"/>
                </a:cubicBezTo>
                <a:cubicBezTo>
                  <a:pt x="99346" y="49491"/>
                  <a:pt x="99374" y="53755"/>
                  <a:pt x="96737" y="56364"/>
                </a:cubicBezTo>
                <a:lnTo>
                  <a:pt x="81306" y="71795"/>
                </a:lnTo>
                <a:lnTo>
                  <a:pt x="96737" y="87226"/>
                </a:lnTo>
                <a:cubicBezTo>
                  <a:pt x="99374" y="89863"/>
                  <a:pt x="99374" y="94128"/>
                  <a:pt x="96737" y="96737"/>
                </a:cubicBezTo>
                <a:cubicBezTo>
                  <a:pt x="94100" y="99346"/>
                  <a:pt x="89835" y="99374"/>
                  <a:pt x="87226" y="96737"/>
                </a:cubicBezTo>
                <a:lnTo>
                  <a:pt x="71795" y="81306"/>
                </a:lnTo>
                <a:lnTo>
                  <a:pt x="56364" y="96737"/>
                </a:lnTo>
                <a:cubicBezTo>
                  <a:pt x="53727" y="99374"/>
                  <a:pt x="49463" y="99374"/>
                  <a:pt x="46853" y="96737"/>
                </a:cubicBezTo>
                <a:cubicBezTo>
                  <a:pt x="44244" y="94100"/>
                  <a:pt x="44216" y="89835"/>
                  <a:pt x="46853" y="87226"/>
                </a:cubicBezTo>
                <a:lnTo>
                  <a:pt x="62284" y="71795"/>
                </a:lnTo>
                <a:lnTo>
                  <a:pt x="46853" y="56364"/>
                </a:lnTo>
                <a:cubicBezTo>
                  <a:pt x="44216" y="53727"/>
                  <a:pt x="44216" y="49463"/>
                  <a:pt x="46853" y="46853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31" name="Text 29"/>
          <p:cNvSpPr/>
          <p:nvPr/>
        </p:nvSpPr>
        <p:spPr>
          <a:xfrm>
            <a:off x="790056" y="6176801"/>
            <a:ext cx="3707876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Puits non aménagés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(sans margelle, couvercle, plateforme)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56630" y="6500006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71823" y="143647"/>
                </a:moveTo>
                <a:cubicBezTo>
                  <a:pt x="111464" y="143647"/>
                  <a:pt x="143647" y="111464"/>
                  <a:pt x="143647" y="71823"/>
                </a:cubicBezTo>
                <a:cubicBezTo>
                  <a:pt x="143647" y="32183"/>
                  <a:pt x="111464" y="0"/>
                  <a:pt x="71823" y="0"/>
                </a:cubicBezTo>
                <a:cubicBezTo>
                  <a:pt x="32183" y="0"/>
                  <a:pt x="0" y="32183"/>
                  <a:pt x="0" y="71823"/>
                </a:cubicBezTo>
                <a:cubicBezTo>
                  <a:pt x="0" y="111464"/>
                  <a:pt x="32183" y="143647"/>
                  <a:pt x="71823" y="143647"/>
                </a:cubicBezTo>
                <a:close/>
                <a:moveTo>
                  <a:pt x="46853" y="46853"/>
                </a:moveTo>
                <a:cubicBezTo>
                  <a:pt x="49491" y="44216"/>
                  <a:pt x="53755" y="44216"/>
                  <a:pt x="56364" y="46853"/>
                </a:cubicBezTo>
                <a:lnTo>
                  <a:pt x="71795" y="62284"/>
                </a:lnTo>
                <a:lnTo>
                  <a:pt x="87226" y="46853"/>
                </a:lnTo>
                <a:cubicBezTo>
                  <a:pt x="89863" y="44216"/>
                  <a:pt x="94128" y="44216"/>
                  <a:pt x="96737" y="46853"/>
                </a:cubicBezTo>
                <a:cubicBezTo>
                  <a:pt x="99346" y="49491"/>
                  <a:pt x="99374" y="53755"/>
                  <a:pt x="96737" y="56364"/>
                </a:cubicBezTo>
                <a:lnTo>
                  <a:pt x="81306" y="71795"/>
                </a:lnTo>
                <a:lnTo>
                  <a:pt x="96737" y="87226"/>
                </a:lnTo>
                <a:cubicBezTo>
                  <a:pt x="99374" y="89863"/>
                  <a:pt x="99374" y="94128"/>
                  <a:pt x="96737" y="96737"/>
                </a:cubicBezTo>
                <a:cubicBezTo>
                  <a:pt x="94100" y="99346"/>
                  <a:pt x="89835" y="99374"/>
                  <a:pt x="87226" y="96737"/>
                </a:cubicBezTo>
                <a:lnTo>
                  <a:pt x="71795" y="81306"/>
                </a:lnTo>
                <a:lnTo>
                  <a:pt x="56364" y="96737"/>
                </a:lnTo>
                <a:cubicBezTo>
                  <a:pt x="53727" y="99374"/>
                  <a:pt x="49463" y="99374"/>
                  <a:pt x="46853" y="96737"/>
                </a:cubicBezTo>
                <a:cubicBezTo>
                  <a:pt x="44244" y="94100"/>
                  <a:pt x="44216" y="89835"/>
                  <a:pt x="46853" y="87226"/>
                </a:cubicBezTo>
                <a:lnTo>
                  <a:pt x="62284" y="71795"/>
                </a:lnTo>
                <a:lnTo>
                  <a:pt x="46853" y="56364"/>
                </a:lnTo>
                <a:cubicBezTo>
                  <a:pt x="44216" y="53727"/>
                  <a:pt x="44216" y="49463"/>
                  <a:pt x="46853" y="46853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33" name="Text 31"/>
          <p:cNvSpPr/>
          <p:nvPr/>
        </p:nvSpPr>
        <p:spPr>
          <a:xfrm>
            <a:off x="790056" y="6464094"/>
            <a:ext cx="3124312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Rejets d'eaux usées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urbaines et agro-industrielles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86761" y="1256907"/>
            <a:ext cx="5647105" cy="2603594"/>
          </a:xfrm>
          <a:custGeom>
            <a:avLst/>
            <a:gdLst/>
            <a:ahLst/>
            <a:cxnLst/>
            <a:rect l="l" t="t" r="r" b="b"/>
            <a:pathLst>
              <a:path w="5647105" h="2603594">
                <a:moveTo>
                  <a:pt x="71833" y="0"/>
                </a:moveTo>
                <a:lnTo>
                  <a:pt x="5575271" y="0"/>
                </a:lnTo>
                <a:cubicBezTo>
                  <a:pt x="5614944" y="0"/>
                  <a:pt x="5647105" y="32161"/>
                  <a:pt x="5647105" y="71833"/>
                </a:cubicBezTo>
                <a:lnTo>
                  <a:pt x="5647105" y="2531760"/>
                </a:lnTo>
                <a:cubicBezTo>
                  <a:pt x="5647105" y="2571433"/>
                  <a:pt x="5614944" y="2603594"/>
                  <a:pt x="5575271" y="2603594"/>
                </a:cubicBezTo>
                <a:lnTo>
                  <a:pt x="71833" y="2603594"/>
                </a:lnTo>
                <a:cubicBezTo>
                  <a:pt x="32161" y="2603594"/>
                  <a:pt x="0" y="2571433"/>
                  <a:pt x="0" y="2531760"/>
                </a:cubicBezTo>
                <a:lnTo>
                  <a:pt x="0" y="71833"/>
                </a:lnTo>
                <a:cubicBezTo>
                  <a:pt x="0" y="32161"/>
                  <a:pt x="32161" y="0"/>
                  <a:pt x="7183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3867" dist="35912" dir="5400000">
              <a:srgbClr val="000000">
                <a:alpha val="10196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66319" y="1436465"/>
            <a:ext cx="5377767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Conformité par Type de Point d'Eau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66319" y="1795582"/>
            <a:ext cx="5287988" cy="556630"/>
          </a:xfrm>
          <a:custGeom>
            <a:avLst/>
            <a:gdLst/>
            <a:ahLst/>
            <a:cxnLst/>
            <a:rect l="l" t="t" r="r" b="b"/>
            <a:pathLst>
              <a:path w="5287988" h="556630">
                <a:moveTo>
                  <a:pt x="35914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4"/>
                </a:cubicBezTo>
                <a:lnTo>
                  <a:pt x="5287988" y="520717"/>
                </a:lnTo>
                <a:cubicBezTo>
                  <a:pt x="5287988" y="540551"/>
                  <a:pt x="5271909" y="556630"/>
                  <a:pt x="5252074" y="556630"/>
                </a:cubicBezTo>
                <a:lnTo>
                  <a:pt x="35914" y="556630"/>
                </a:lnTo>
                <a:cubicBezTo>
                  <a:pt x="16079" y="556630"/>
                  <a:pt x="0" y="540551"/>
                  <a:pt x="0" y="520717"/>
                </a:cubicBezTo>
                <a:lnTo>
                  <a:pt x="0" y="35914"/>
                </a:lnTo>
                <a:cubicBezTo>
                  <a:pt x="0" y="16079"/>
                  <a:pt x="16079" y="0"/>
                  <a:pt x="3591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7" name="Text 35"/>
          <p:cNvSpPr/>
          <p:nvPr/>
        </p:nvSpPr>
        <p:spPr>
          <a:xfrm>
            <a:off x="6474054" y="1903317"/>
            <a:ext cx="368094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Puits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0578081" y="1903317"/>
            <a:ext cx="1041437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25% conformes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474054" y="2154698"/>
            <a:ext cx="5072518" cy="89779"/>
          </a:xfrm>
          <a:custGeom>
            <a:avLst/>
            <a:gdLst/>
            <a:ahLst/>
            <a:cxnLst/>
            <a:rect l="l" t="t" r="r" b="b"/>
            <a:pathLst>
              <a:path w="5072518" h="89779">
                <a:moveTo>
                  <a:pt x="44890" y="0"/>
                </a:moveTo>
                <a:lnTo>
                  <a:pt x="5027629" y="0"/>
                </a:lnTo>
                <a:cubicBezTo>
                  <a:pt x="5052421" y="0"/>
                  <a:pt x="5072518" y="20098"/>
                  <a:pt x="5072518" y="44890"/>
                </a:cubicBezTo>
                <a:lnTo>
                  <a:pt x="5072518" y="44890"/>
                </a:lnTo>
                <a:cubicBezTo>
                  <a:pt x="5072518" y="69681"/>
                  <a:pt x="5052421" y="89779"/>
                  <a:pt x="5027629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40" name="Shape 38"/>
          <p:cNvSpPr/>
          <p:nvPr/>
        </p:nvSpPr>
        <p:spPr>
          <a:xfrm>
            <a:off x="6474054" y="2154698"/>
            <a:ext cx="1265885" cy="89779"/>
          </a:xfrm>
          <a:custGeom>
            <a:avLst/>
            <a:gdLst/>
            <a:ahLst/>
            <a:cxnLst/>
            <a:rect l="l" t="t" r="r" b="b"/>
            <a:pathLst>
              <a:path w="1265885" h="89779">
                <a:moveTo>
                  <a:pt x="44890" y="0"/>
                </a:moveTo>
                <a:lnTo>
                  <a:pt x="1220996" y="0"/>
                </a:lnTo>
                <a:cubicBezTo>
                  <a:pt x="1245787" y="0"/>
                  <a:pt x="1265885" y="20098"/>
                  <a:pt x="1265885" y="44890"/>
                </a:cubicBezTo>
                <a:lnTo>
                  <a:pt x="1265885" y="44890"/>
                </a:lnTo>
                <a:cubicBezTo>
                  <a:pt x="1265885" y="69681"/>
                  <a:pt x="1245787" y="89779"/>
                  <a:pt x="1220996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1" name="Shape 39"/>
          <p:cNvSpPr/>
          <p:nvPr/>
        </p:nvSpPr>
        <p:spPr>
          <a:xfrm>
            <a:off x="6366319" y="2459947"/>
            <a:ext cx="5287988" cy="556630"/>
          </a:xfrm>
          <a:custGeom>
            <a:avLst/>
            <a:gdLst/>
            <a:ahLst/>
            <a:cxnLst/>
            <a:rect l="l" t="t" r="r" b="b"/>
            <a:pathLst>
              <a:path w="5287988" h="556630">
                <a:moveTo>
                  <a:pt x="35914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4"/>
                </a:cubicBezTo>
                <a:lnTo>
                  <a:pt x="5287988" y="520717"/>
                </a:lnTo>
                <a:cubicBezTo>
                  <a:pt x="5287988" y="540551"/>
                  <a:pt x="5271909" y="556630"/>
                  <a:pt x="5252074" y="556630"/>
                </a:cubicBezTo>
                <a:lnTo>
                  <a:pt x="35914" y="556630"/>
                </a:lnTo>
                <a:cubicBezTo>
                  <a:pt x="16079" y="556630"/>
                  <a:pt x="0" y="540551"/>
                  <a:pt x="0" y="520717"/>
                </a:cubicBezTo>
                <a:lnTo>
                  <a:pt x="0" y="35914"/>
                </a:lnTo>
                <a:cubicBezTo>
                  <a:pt x="0" y="16079"/>
                  <a:pt x="16079" y="0"/>
                  <a:pt x="3591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2" name="Text 40"/>
          <p:cNvSpPr/>
          <p:nvPr/>
        </p:nvSpPr>
        <p:spPr>
          <a:xfrm>
            <a:off x="6474054" y="2567682"/>
            <a:ext cx="574586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Sources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0498682" y="2567682"/>
            <a:ext cx="1122239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12.5% conformes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74054" y="2819063"/>
            <a:ext cx="5072518" cy="89779"/>
          </a:xfrm>
          <a:custGeom>
            <a:avLst/>
            <a:gdLst/>
            <a:ahLst/>
            <a:cxnLst/>
            <a:rect l="l" t="t" r="r" b="b"/>
            <a:pathLst>
              <a:path w="5072518" h="89779">
                <a:moveTo>
                  <a:pt x="44890" y="0"/>
                </a:moveTo>
                <a:lnTo>
                  <a:pt x="5027629" y="0"/>
                </a:lnTo>
                <a:cubicBezTo>
                  <a:pt x="5052421" y="0"/>
                  <a:pt x="5072518" y="20098"/>
                  <a:pt x="5072518" y="44890"/>
                </a:cubicBezTo>
                <a:lnTo>
                  <a:pt x="5072518" y="44890"/>
                </a:lnTo>
                <a:cubicBezTo>
                  <a:pt x="5072518" y="69681"/>
                  <a:pt x="5052421" y="89779"/>
                  <a:pt x="5027629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45" name="Shape 43"/>
          <p:cNvSpPr/>
          <p:nvPr/>
        </p:nvSpPr>
        <p:spPr>
          <a:xfrm>
            <a:off x="6474054" y="2819063"/>
            <a:ext cx="637432" cy="89779"/>
          </a:xfrm>
          <a:custGeom>
            <a:avLst/>
            <a:gdLst/>
            <a:ahLst/>
            <a:cxnLst/>
            <a:rect l="l" t="t" r="r" b="b"/>
            <a:pathLst>
              <a:path w="637432" h="89779">
                <a:moveTo>
                  <a:pt x="44890" y="0"/>
                </a:moveTo>
                <a:lnTo>
                  <a:pt x="592542" y="0"/>
                </a:lnTo>
                <a:cubicBezTo>
                  <a:pt x="617334" y="0"/>
                  <a:pt x="637432" y="20098"/>
                  <a:pt x="637432" y="44890"/>
                </a:cubicBezTo>
                <a:lnTo>
                  <a:pt x="637432" y="44890"/>
                </a:lnTo>
                <a:cubicBezTo>
                  <a:pt x="637432" y="69681"/>
                  <a:pt x="617334" y="89779"/>
                  <a:pt x="592542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6" name="Shape 44"/>
          <p:cNvSpPr/>
          <p:nvPr/>
        </p:nvSpPr>
        <p:spPr>
          <a:xfrm>
            <a:off x="6366319" y="3124312"/>
            <a:ext cx="5287988" cy="556630"/>
          </a:xfrm>
          <a:custGeom>
            <a:avLst/>
            <a:gdLst/>
            <a:ahLst/>
            <a:cxnLst/>
            <a:rect l="l" t="t" r="r" b="b"/>
            <a:pathLst>
              <a:path w="5287988" h="556630">
                <a:moveTo>
                  <a:pt x="35914" y="0"/>
                </a:moveTo>
                <a:lnTo>
                  <a:pt x="5252074" y="0"/>
                </a:lnTo>
                <a:cubicBezTo>
                  <a:pt x="5271909" y="0"/>
                  <a:pt x="5287988" y="16079"/>
                  <a:pt x="5287988" y="35914"/>
                </a:cubicBezTo>
                <a:lnTo>
                  <a:pt x="5287988" y="520717"/>
                </a:lnTo>
                <a:cubicBezTo>
                  <a:pt x="5287988" y="540551"/>
                  <a:pt x="5271909" y="556630"/>
                  <a:pt x="5252074" y="556630"/>
                </a:cubicBezTo>
                <a:lnTo>
                  <a:pt x="35914" y="556630"/>
                </a:lnTo>
                <a:cubicBezTo>
                  <a:pt x="16079" y="556630"/>
                  <a:pt x="0" y="540551"/>
                  <a:pt x="0" y="520717"/>
                </a:cubicBezTo>
                <a:lnTo>
                  <a:pt x="0" y="35914"/>
                </a:lnTo>
                <a:cubicBezTo>
                  <a:pt x="0" y="16079"/>
                  <a:pt x="16079" y="0"/>
                  <a:pt x="3591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7" name="Text 45"/>
          <p:cNvSpPr/>
          <p:nvPr/>
        </p:nvSpPr>
        <p:spPr>
          <a:xfrm>
            <a:off x="6474054" y="3232047"/>
            <a:ext cx="55663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Forages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10459544" y="3232047"/>
            <a:ext cx="1158150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63.6% conformes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474054" y="3483429"/>
            <a:ext cx="5072518" cy="89779"/>
          </a:xfrm>
          <a:custGeom>
            <a:avLst/>
            <a:gdLst/>
            <a:ahLst/>
            <a:cxnLst/>
            <a:rect l="l" t="t" r="r" b="b"/>
            <a:pathLst>
              <a:path w="5072518" h="89779">
                <a:moveTo>
                  <a:pt x="44890" y="0"/>
                </a:moveTo>
                <a:lnTo>
                  <a:pt x="5027629" y="0"/>
                </a:lnTo>
                <a:cubicBezTo>
                  <a:pt x="5052421" y="0"/>
                  <a:pt x="5072518" y="20098"/>
                  <a:pt x="5072518" y="44890"/>
                </a:cubicBezTo>
                <a:lnTo>
                  <a:pt x="5072518" y="44890"/>
                </a:lnTo>
                <a:cubicBezTo>
                  <a:pt x="5072518" y="69681"/>
                  <a:pt x="5052421" y="89779"/>
                  <a:pt x="5027629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50" name="Shape 48"/>
          <p:cNvSpPr/>
          <p:nvPr/>
        </p:nvSpPr>
        <p:spPr>
          <a:xfrm>
            <a:off x="6474054" y="3483429"/>
            <a:ext cx="3223069" cy="89779"/>
          </a:xfrm>
          <a:custGeom>
            <a:avLst/>
            <a:gdLst/>
            <a:ahLst/>
            <a:cxnLst/>
            <a:rect l="l" t="t" r="r" b="b"/>
            <a:pathLst>
              <a:path w="3223069" h="89779">
                <a:moveTo>
                  <a:pt x="44890" y="0"/>
                </a:moveTo>
                <a:lnTo>
                  <a:pt x="3178180" y="0"/>
                </a:lnTo>
                <a:cubicBezTo>
                  <a:pt x="3202971" y="0"/>
                  <a:pt x="3223069" y="20098"/>
                  <a:pt x="3223069" y="44890"/>
                </a:cubicBezTo>
                <a:lnTo>
                  <a:pt x="3223069" y="44890"/>
                </a:lnTo>
                <a:cubicBezTo>
                  <a:pt x="3223069" y="69681"/>
                  <a:pt x="3202971" y="89779"/>
                  <a:pt x="3178180" y="89779"/>
                </a:cubicBezTo>
                <a:lnTo>
                  <a:pt x="44890" y="89779"/>
                </a:lnTo>
                <a:cubicBezTo>
                  <a:pt x="20098" y="89779"/>
                  <a:pt x="0" y="69681"/>
                  <a:pt x="0" y="44890"/>
                </a:cubicBezTo>
                <a:lnTo>
                  <a:pt x="0" y="44890"/>
                </a:lnTo>
                <a:cubicBezTo>
                  <a:pt x="0" y="20098"/>
                  <a:pt x="20098" y="0"/>
                  <a:pt x="4489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Shape 49"/>
          <p:cNvSpPr/>
          <p:nvPr/>
        </p:nvSpPr>
        <p:spPr>
          <a:xfrm>
            <a:off x="6186761" y="4004147"/>
            <a:ext cx="5647105" cy="2854975"/>
          </a:xfrm>
          <a:custGeom>
            <a:avLst/>
            <a:gdLst/>
            <a:ahLst/>
            <a:cxnLst/>
            <a:rect l="l" t="t" r="r" b="b"/>
            <a:pathLst>
              <a:path w="5647105" h="2854975">
                <a:moveTo>
                  <a:pt x="71831" y="0"/>
                </a:moveTo>
                <a:lnTo>
                  <a:pt x="5575273" y="0"/>
                </a:lnTo>
                <a:cubicBezTo>
                  <a:pt x="5614945" y="0"/>
                  <a:pt x="5647105" y="32160"/>
                  <a:pt x="5647105" y="71831"/>
                </a:cubicBezTo>
                <a:lnTo>
                  <a:pt x="5647105" y="2783144"/>
                </a:lnTo>
                <a:cubicBezTo>
                  <a:pt x="5647105" y="2822815"/>
                  <a:pt x="5614945" y="2854975"/>
                  <a:pt x="5575273" y="2854975"/>
                </a:cubicBezTo>
                <a:lnTo>
                  <a:pt x="71831" y="2854975"/>
                </a:lnTo>
                <a:cubicBezTo>
                  <a:pt x="32160" y="2854975"/>
                  <a:pt x="0" y="2822815"/>
                  <a:pt x="0" y="2783144"/>
                </a:cubicBezTo>
                <a:lnTo>
                  <a:pt x="0" y="71831"/>
                </a:lnTo>
                <a:cubicBezTo>
                  <a:pt x="0" y="32186"/>
                  <a:pt x="32186" y="0"/>
                  <a:pt x="71831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52" name="Text 50"/>
          <p:cNvSpPr/>
          <p:nvPr/>
        </p:nvSpPr>
        <p:spPr>
          <a:xfrm>
            <a:off x="6366319" y="4183705"/>
            <a:ext cx="5377767" cy="251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Impacts sur la Santé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366319" y="4542822"/>
            <a:ext cx="5359811" cy="233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contamination fécale expose la population à: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384275" y="4919894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83046" y="11222"/>
                </a:moveTo>
                <a:cubicBezTo>
                  <a:pt x="83046" y="5022"/>
                  <a:pt x="78024" y="0"/>
                  <a:pt x="71823" y="0"/>
                </a:cubicBezTo>
                <a:cubicBezTo>
                  <a:pt x="65623" y="0"/>
                  <a:pt x="60601" y="5022"/>
                  <a:pt x="60601" y="11222"/>
                </a:cubicBezTo>
                <a:cubicBezTo>
                  <a:pt x="60601" y="23595"/>
                  <a:pt x="45647" y="29767"/>
                  <a:pt x="36894" y="21042"/>
                </a:cubicBezTo>
                <a:cubicBezTo>
                  <a:pt x="32517" y="16665"/>
                  <a:pt x="25419" y="16665"/>
                  <a:pt x="21014" y="21042"/>
                </a:cubicBezTo>
                <a:cubicBezTo>
                  <a:pt x="16609" y="25419"/>
                  <a:pt x="16637" y="32517"/>
                  <a:pt x="21014" y="36922"/>
                </a:cubicBezTo>
                <a:cubicBezTo>
                  <a:pt x="29767" y="45675"/>
                  <a:pt x="23567" y="60629"/>
                  <a:pt x="11194" y="60629"/>
                </a:cubicBezTo>
                <a:cubicBezTo>
                  <a:pt x="4994" y="60629"/>
                  <a:pt x="-28" y="65651"/>
                  <a:pt x="-28" y="71851"/>
                </a:cubicBezTo>
                <a:cubicBezTo>
                  <a:pt x="-28" y="78052"/>
                  <a:pt x="4994" y="83074"/>
                  <a:pt x="11194" y="83074"/>
                </a:cubicBezTo>
                <a:cubicBezTo>
                  <a:pt x="23567" y="83074"/>
                  <a:pt x="29739" y="98028"/>
                  <a:pt x="21014" y="106781"/>
                </a:cubicBezTo>
                <a:cubicBezTo>
                  <a:pt x="16637" y="111158"/>
                  <a:pt x="16637" y="118256"/>
                  <a:pt x="21014" y="122661"/>
                </a:cubicBezTo>
                <a:cubicBezTo>
                  <a:pt x="25391" y="127065"/>
                  <a:pt x="32489" y="127037"/>
                  <a:pt x="36894" y="122661"/>
                </a:cubicBezTo>
                <a:cubicBezTo>
                  <a:pt x="45647" y="113907"/>
                  <a:pt x="60601" y="120108"/>
                  <a:pt x="60601" y="132480"/>
                </a:cubicBezTo>
                <a:cubicBezTo>
                  <a:pt x="60601" y="138681"/>
                  <a:pt x="65623" y="143703"/>
                  <a:pt x="71823" y="143703"/>
                </a:cubicBezTo>
                <a:cubicBezTo>
                  <a:pt x="78024" y="143703"/>
                  <a:pt x="83046" y="138681"/>
                  <a:pt x="83046" y="132480"/>
                </a:cubicBezTo>
                <a:cubicBezTo>
                  <a:pt x="83046" y="120108"/>
                  <a:pt x="97999" y="113935"/>
                  <a:pt x="106753" y="122661"/>
                </a:cubicBezTo>
                <a:cubicBezTo>
                  <a:pt x="111130" y="127037"/>
                  <a:pt x="118228" y="127037"/>
                  <a:pt x="122633" y="122661"/>
                </a:cubicBezTo>
                <a:cubicBezTo>
                  <a:pt x="127037" y="118284"/>
                  <a:pt x="127009" y="111186"/>
                  <a:pt x="122633" y="106781"/>
                </a:cubicBezTo>
                <a:cubicBezTo>
                  <a:pt x="113879" y="98028"/>
                  <a:pt x="120080" y="83074"/>
                  <a:pt x="132452" y="83074"/>
                </a:cubicBezTo>
                <a:cubicBezTo>
                  <a:pt x="138653" y="83074"/>
                  <a:pt x="143675" y="78052"/>
                  <a:pt x="143675" y="71851"/>
                </a:cubicBezTo>
                <a:cubicBezTo>
                  <a:pt x="143675" y="65651"/>
                  <a:pt x="138653" y="60629"/>
                  <a:pt x="132452" y="60629"/>
                </a:cubicBezTo>
                <a:cubicBezTo>
                  <a:pt x="120080" y="60629"/>
                  <a:pt x="113907" y="45675"/>
                  <a:pt x="122633" y="36922"/>
                </a:cubicBezTo>
                <a:cubicBezTo>
                  <a:pt x="127009" y="32545"/>
                  <a:pt x="127009" y="25447"/>
                  <a:pt x="122633" y="21042"/>
                </a:cubicBezTo>
                <a:cubicBezTo>
                  <a:pt x="118256" y="16637"/>
                  <a:pt x="111158" y="16665"/>
                  <a:pt x="106753" y="21042"/>
                </a:cubicBezTo>
                <a:cubicBezTo>
                  <a:pt x="97999" y="29767"/>
                  <a:pt x="83046" y="23595"/>
                  <a:pt x="83046" y="11222"/>
                </a:cubicBezTo>
                <a:close/>
                <a:moveTo>
                  <a:pt x="44890" y="62845"/>
                </a:moveTo>
                <a:cubicBezTo>
                  <a:pt x="44890" y="57890"/>
                  <a:pt x="48912" y="53867"/>
                  <a:pt x="53867" y="53867"/>
                </a:cubicBezTo>
                <a:cubicBezTo>
                  <a:pt x="58822" y="53867"/>
                  <a:pt x="62845" y="57890"/>
                  <a:pt x="62845" y="62845"/>
                </a:cubicBezTo>
                <a:cubicBezTo>
                  <a:pt x="62845" y="67800"/>
                  <a:pt x="58822" y="71823"/>
                  <a:pt x="53867" y="71823"/>
                </a:cubicBezTo>
                <a:cubicBezTo>
                  <a:pt x="48912" y="71823"/>
                  <a:pt x="44890" y="67800"/>
                  <a:pt x="44890" y="62845"/>
                </a:cubicBezTo>
                <a:close/>
                <a:moveTo>
                  <a:pt x="89779" y="71823"/>
                </a:moveTo>
                <a:cubicBezTo>
                  <a:pt x="94734" y="71823"/>
                  <a:pt x="98757" y="75846"/>
                  <a:pt x="98757" y="80801"/>
                </a:cubicBezTo>
                <a:cubicBezTo>
                  <a:pt x="98757" y="85756"/>
                  <a:pt x="94734" y="89779"/>
                  <a:pt x="89779" y="89779"/>
                </a:cubicBezTo>
                <a:cubicBezTo>
                  <a:pt x="84824" y="89779"/>
                  <a:pt x="80801" y="85756"/>
                  <a:pt x="80801" y="80801"/>
                </a:cubicBezTo>
                <a:cubicBezTo>
                  <a:pt x="80801" y="75846"/>
                  <a:pt x="84824" y="71823"/>
                  <a:pt x="89779" y="7182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5" name="Text 53"/>
          <p:cNvSpPr/>
          <p:nvPr/>
        </p:nvSpPr>
        <p:spPr>
          <a:xfrm>
            <a:off x="6617701" y="4883982"/>
            <a:ext cx="2639505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Maladies diarrhéiques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(choléra, typhoïde)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384275" y="5207187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83046" y="11222"/>
                </a:moveTo>
                <a:cubicBezTo>
                  <a:pt x="83046" y="5022"/>
                  <a:pt x="78024" y="0"/>
                  <a:pt x="71823" y="0"/>
                </a:cubicBezTo>
                <a:cubicBezTo>
                  <a:pt x="65623" y="0"/>
                  <a:pt x="60601" y="5022"/>
                  <a:pt x="60601" y="11222"/>
                </a:cubicBezTo>
                <a:cubicBezTo>
                  <a:pt x="60601" y="23595"/>
                  <a:pt x="45647" y="29767"/>
                  <a:pt x="36894" y="21042"/>
                </a:cubicBezTo>
                <a:cubicBezTo>
                  <a:pt x="32517" y="16665"/>
                  <a:pt x="25419" y="16665"/>
                  <a:pt x="21014" y="21042"/>
                </a:cubicBezTo>
                <a:cubicBezTo>
                  <a:pt x="16609" y="25419"/>
                  <a:pt x="16637" y="32517"/>
                  <a:pt x="21014" y="36922"/>
                </a:cubicBezTo>
                <a:cubicBezTo>
                  <a:pt x="29767" y="45675"/>
                  <a:pt x="23567" y="60629"/>
                  <a:pt x="11194" y="60629"/>
                </a:cubicBezTo>
                <a:cubicBezTo>
                  <a:pt x="4994" y="60629"/>
                  <a:pt x="-28" y="65651"/>
                  <a:pt x="-28" y="71851"/>
                </a:cubicBezTo>
                <a:cubicBezTo>
                  <a:pt x="-28" y="78052"/>
                  <a:pt x="4994" y="83074"/>
                  <a:pt x="11194" y="83074"/>
                </a:cubicBezTo>
                <a:cubicBezTo>
                  <a:pt x="23567" y="83074"/>
                  <a:pt x="29739" y="98028"/>
                  <a:pt x="21014" y="106781"/>
                </a:cubicBezTo>
                <a:cubicBezTo>
                  <a:pt x="16637" y="111158"/>
                  <a:pt x="16637" y="118256"/>
                  <a:pt x="21014" y="122661"/>
                </a:cubicBezTo>
                <a:cubicBezTo>
                  <a:pt x="25391" y="127065"/>
                  <a:pt x="32489" y="127037"/>
                  <a:pt x="36894" y="122661"/>
                </a:cubicBezTo>
                <a:cubicBezTo>
                  <a:pt x="45647" y="113907"/>
                  <a:pt x="60601" y="120108"/>
                  <a:pt x="60601" y="132480"/>
                </a:cubicBezTo>
                <a:cubicBezTo>
                  <a:pt x="60601" y="138681"/>
                  <a:pt x="65623" y="143703"/>
                  <a:pt x="71823" y="143703"/>
                </a:cubicBezTo>
                <a:cubicBezTo>
                  <a:pt x="78024" y="143703"/>
                  <a:pt x="83046" y="138681"/>
                  <a:pt x="83046" y="132480"/>
                </a:cubicBezTo>
                <a:cubicBezTo>
                  <a:pt x="83046" y="120108"/>
                  <a:pt x="97999" y="113935"/>
                  <a:pt x="106753" y="122661"/>
                </a:cubicBezTo>
                <a:cubicBezTo>
                  <a:pt x="111130" y="127037"/>
                  <a:pt x="118228" y="127037"/>
                  <a:pt x="122633" y="122661"/>
                </a:cubicBezTo>
                <a:cubicBezTo>
                  <a:pt x="127037" y="118284"/>
                  <a:pt x="127009" y="111186"/>
                  <a:pt x="122633" y="106781"/>
                </a:cubicBezTo>
                <a:cubicBezTo>
                  <a:pt x="113879" y="98028"/>
                  <a:pt x="120080" y="83074"/>
                  <a:pt x="132452" y="83074"/>
                </a:cubicBezTo>
                <a:cubicBezTo>
                  <a:pt x="138653" y="83074"/>
                  <a:pt x="143675" y="78052"/>
                  <a:pt x="143675" y="71851"/>
                </a:cubicBezTo>
                <a:cubicBezTo>
                  <a:pt x="143675" y="65651"/>
                  <a:pt x="138653" y="60629"/>
                  <a:pt x="132452" y="60629"/>
                </a:cubicBezTo>
                <a:cubicBezTo>
                  <a:pt x="120080" y="60629"/>
                  <a:pt x="113907" y="45675"/>
                  <a:pt x="122633" y="36922"/>
                </a:cubicBezTo>
                <a:cubicBezTo>
                  <a:pt x="127009" y="32545"/>
                  <a:pt x="127009" y="25447"/>
                  <a:pt x="122633" y="21042"/>
                </a:cubicBezTo>
                <a:cubicBezTo>
                  <a:pt x="118256" y="16637"/>
                  <a:pt x="111158" y="16665"/>
                  <a:pt x="106753" y="21042"/>
                </a:cubicBezTo>
                <a:cubicBezTo>
                  <a:pt x="97999" y="29767"/>
                  <a:pt x="83046" y="23595"/>
                  <a:pt x="83046" y="11222"/>
                </a:cubicBezTo>
                <a:close/>
                <a:moveTo>
                  <a:pt x="44890" y="62845"/>
                </a:moveTo>
                <a:cubicBezTo>
                  <a:pt x="44890" y="57890"/>
                  <a:pt x="48912" y="53867"/>
                  <a:pt x="53867" y="53867"/>
                </a:cubicBezTo>
                <a:cubicBezTo>
                  <a:pt x="58822" y="53867"/>
                  <a:pt x="62845" y="57890"/>
                  <a:pt x="62845" y="62845"/>
                </a:cubicBezTo>
                <a:cubicBezTo>
                  <a:pt x="62845" y="67800"/>
                  <a:pt x="58822" y="71823"/>
                  <a:pt x="53867" y="71823"/>
                </a:cubicBezTo>
                <a:cubicBezTo>
                  <a:pt x="48912" y="71823"/>
                  <a:pt x="44890" y="67800"/>
                  <a:pt x="44890" y="62845"/>
                </a:cubicBezTo>
                <a:close/>
                <a:moveTo>
                  <a:pt x="89779" y="71823"/>
                </a:moveTo>
                <a:cubicBezTo>
                  <a:pt x="94734" y="71823"/>
                  <a:pt x="98757" y="75846"/>
                  <a:pt x="98757" y="80801"/>
                </a:cubicBezTo>
                <a:cubicBezTo>
                  <a:pt x="98757" y="85756"/>
                  <a:pt x="94734" y="89779"/>
                  <a:pt x="89779" y="89779"/>
                </a:cubicBezTo>
                <a:cubicBezTo>
                  <a:pt x="84824" y="89779"/>
                  <a:pt x="80801" y="85756"/>
                  <a:pt x="80801" y="80801"/>
                </a:cubicBezTo>
                <a:cubicBezTo>
                  <a:pt x="80801" y="75846"/>
                  <a:pt x="84824" y="71823"/>
                  <a:pt x="89779" y="7182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7" name="Text 55"/>
          <p:cNvSpPr/>
          <p:nvPr/>
        </p:nvSpPr>
        <p:spPr>
          <a:xfrm>
            <a:off x="6617701" y="5171275"/>
            <a:ext cx="1463399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Hépatites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virales (A, E)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384275" y="5494480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83046" y="11222"/>
                </a:moveTo>
                <a:cubicBezTo>
                  <a:pt x="83046" y="5022"/>
                  <a:pt x="78024" y="0"/>
                  <a:pt x="71823" y="0"/>
                </a:cubicBezTo>
                <a:cubicBezTo>
                  <a:pt x="65623" y="0"/>
                  <a:pt x="60601" y="5022"/>
                  <a:pt x="60601" y="11222"/>
                </a:cubicBezTo>
                <a:cubicBezTo>
                  <a:pt x="60601" y="23595"/>
                  <a:pt x="45647" y="29767"/>
                  <a:pt x="36894" y="21042"/>
                </a:cubicBezTo>
                <a:cubicBezTo>
                  <a:pt x="32517" y="16665"/>
                  <a:pt x="25419" y="16665"/>
                  <a:pt x="21014" y="21042"/>
                </a:cubicBezTo>
                <a:cubicBezTo>
                  <a:pt x="16609" y="25419"/>
                  <a:pt x="16637" y="32517"/>
                  <a:pt x="21014" y="36922"/>
                </a:cubicBezTo>
                <a:cubicBezTo>
                  <a:pt x="29767" y="45675"/>
                  <a:pt x="23567" y="60629"/>
                  <a:pt x="11194" y="60629"/>
                </a:cubicBezTo>
                <a:cubicBezTo>
                  <a:pt x="4994" y="60629"/>
                  <a:pt x="-28" y="65651"/>
                  <a:pt x="-28" y="71851"/>
                </a:cubicBezTo>
                <a:cubicBezTo>
                  <a:pt x="-28" y="78052"/>
                  <a:pt x="4994" y="83074"/>
                  <a:pt x="11194" y="83074"/>
                </a:cubicBezTo>
                <a:cubicBezTo>
                  <a:pt x="23567" y="83074"/>
                  <a:pt x="29739" y="98028"/>
                  <a:pt x="21014" y="106781"/>
                </a:cubicBezTo>
                <a:cubicBezTo>
                  <a:pt x="16637" y="111158"/>
                  <a:pt x="16637" y="118256"/>
                  <a:pt x="21014" y="122661"/>
                </a:cubicBezTo>
                <a:cubicBezTo>
                  <a:pt x="25391" y="127065"/>
                  <a:pt x="32489" y="127037"/>
                  <a:pt x="36894" y="122661"/>
                </a:cubicBezTo>
                <a:cubicBezTo>
                  <a:pt x="45647" y="113907"/>
                  <a:pt x="60601" y="120108"/>
                  <a:pt x="60601" y="132480"/>
                </a:cubicBezTo>
                <a:cubicBezTo>
                  <a:pt x="60601" y="138681"/>
                  <a:pt x="65623" y="143703"/>
                  <a:pt x="71823" y="143703"/>
                </a:cubicBezTo>
                <a:cubicBezTo>
                  <a:pt x="78024" y="143703"/>
                  <a:pt x="83046" y="138681"/>
                  <a:pt x="83046" y="132480"/>
                </a:cubicBezTo>
                <a:cubicBezTo>
                  <a:pt x="83046" y="120108"/>
                  <a:pt x="97999" y="113935"/>
                  <a:pt x="106753" y="122661"/>
                </a:cubicBezTo>
                <a:cubicBezTo>
                  <a:pt x="111130" y="127037"/>
                  <a:pt x="118228" y="127037"/>
                  <a:pt x="122633" y="122661"/>
                </a:cubicBezTo>
                <a:cubicBezTo>
                  <a:pt x="127037" y="118284"/>
                  <a:pt x="127009" y="111186"/>
                  <a:pt x="122633" y="106781"/>
                </a:cubicBezTo>
                <a:cubicBezTo>
                  <a:pt x="113879" y="98028"/>
                  <a:pt x="120080" y="83074"/>
                  <a:pt x="132452" y="83074"/>
                </a:cubicBezTo>
                <a:cubicBezTo>
                  <a:pt x="138653" y="83074"/>
                  <a:pt x="143675" y="78052"/>
                  <a:pt x="143675" y="71851"/>
                </a:cubicBezTo>
                <a:cubicBezTo>
                  <a:pt x="143675" y="65651"/>
                  <a:pt x="138653" y="60629"/>
                  <a:pt x="132452" y="60629"/>
                </a:cubicBezTo>
                <a:cubicBezTo>
                  <a:pt x="120080" y="60629"/>
                  <a:pt x="113907" y="45675"/>
                  <a:pt x="122633" y="36922"/>
                </a:cubicBezTo>
                <a:cubicBezTo>
                  <a:pt x="127009" y="32545"/>
                  <a:pt x="127009" y="25447"/>
                  <a:pt x="122633" y="21042"/>
                </a:cubicBezTo>
                <a:cubicBezTo>
                  <a:pt x="118256" y="16637"/>
                  <a:pt x="111158" y="16665"/>
                  <a:pt x="106753" y="21042"/>
                </a:cubicBezTo>
                <a:cubicBezTo>
                  <a:pt x="97999" y="29767"/>
                  <a:pt x="83046" y="23595"/>
                  <a:pt x="83046" y="11222"/>
                </a:cubicBezTo>
                <a:close/>
                <a:moveTo>
                  <a:pt x="44890" y="62845"/>
                </a:moveTo>
                <a:cubicBezTo>
                  <a:pt x="44890" y="57890"/>
                  <a:pt x="48912" y="53867"/>
                  <a:pt x="53867" y="53867"/>
                </a:cubicBezTo>
                <a:cubicBezTo>
                  <a:pt x="58822" y="53867"/>
                  <a:pt x="62845" y="57890"/>
                  <a:pt x="62845" y="62845"/>
                </a:cubicBezTo>
                <a:cubicBezTo>
                  <a:pt x="62845" y="67800"/>
                  <a:pt x="58822" y="71823"/>
                  <a:pt x="53867" y="71823"/>
                </a:cubicBezTo>
                <a:cubicBezTo>
                  <a:pt x="48912" y="71823"/>
                  <a:pt x="44890" y="67800"/>
                  <a:pt x="44890" y="62845"/>
                </a:cubicBezTo>
                <a:close/>
                <a:moveTo>
                  <a:pt x="89779" y="71823"/>
                </a:moveTo>
                <a:cubicBezTo>
                  <a:pt x="94734" y="71823"/>
                  <a:pt x="98757" y="75846"/>
                  <a:pt x="98757" y="80801"/>
                </a:cubicBezTo>
                <a:cubicBezTo>
                  <a:pt x="98757" y="85756"/>
                  <a:pt x="94734" y="89779"/>
                  <a:pt x="89779" y="89779"/>
                </a:cubicBezTo>
                <a:cubicBezTo>
                  <a:pt x="84824" y="89779"/>
                  <a:pt x="80801" y="85756"/>
                  <a:pt x="80801" y="80801"/>
                </a:cubicBezTo>
                <a:cubicBezTo>
                  <a:pt x="80801" y="75846"/>
                  <a:pt x="84824" y="71823"/>
                  <a:pt x="89779" y="7182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9" name="Text 57"/>
          <p:cNvSpPr/>
          <p:nvPr/>
        </p:nvSpPr>
        <p:spPr>
          <a:xfrm>
            <a:off x="6617701" y="5458568"/>
            <a:ext cx="1490333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Parasitoses</a:t>
            </a:r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intestinales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384275" y="5781773"/>
            <a:ext cx="143647" cy="143647"/>
          </a:xfrm>
          <a:custGeom>
            <a:avLst/>
            <a:gdLst/>
            <a:ahLst/>
            <a:cxnLst/>
            <a:rect l="l" t="t" r="r" b="b"/>
            <a:pathLst>
              <a:path w="143647" h="143647">
                <a:moveTo>
                  <a:pt x="83046" y="11222"/>
                </a:moveTo>
                <a:cubicBezTo>
                  <a:pt x="83046" y="5022"/>
                  <a:pt x="78024" y="0"/>
                  <a:pt x="71823" y="0"/>
                </a:cubicBezTo>
                <a:cubicBezTo>
                  <a:pt x="65623" y="0"/>
                  <a:pt x="60601" y="5022"/>
                  <a:pt x="60601" y="11222"/>
                </a:cubicBezTo>
                <a:cubicBezTo>
                  <a:pt x="60601" y="23595"/>
                  <a:pt x="45647" y="29767"/>
                  <a:pt x="36894" y="21042"/>
                </a:cubicBezTo>
                <a:cubicBezTo>
                  <a:pt x="32517" y="16665"/>
                  <a:pt x="25419" y="16665"/>
                  <a:pt x="21014" y="21042"/>
                </a:cubicBezTo>
                <a:cubicBezTo>
                  <a:pt x="16609" y="25419"/>
                  <a:pt x="16637" y="32517"/>
                  <a:pt x="21014" y="36922"/>
                </a:cubicBezTo>
                <a:cubicBezTo>
                  <a:pt x="29767" y="45675"/>
                  <a:pt x="23567" y="60629"/>
                  <a:pt x="11194" y="60629"/>
                </a:cubicBezTo>
                <a:cubicBezTo>
                  <a:pt x="4994" y="60629"/>
                  <a:pt x="-28" y="65651"/>
                  <a:pt x="-28" y="71851"/>
                </a:cubicBezTo>
                <a:cubicBezTo>
                  <a:pt x="-28" y="78052"/>
                  <a:pt x="4994" y="83074"/>
                  <a:pt x="11194" y="83074"/>
                </a:cubicBezTo>
                <a:cubicBezTo>
                  <a:pt x="23567" y="83074"/>
                  <a:pt x="29739" y="98028"/>
                  <a:pt x="21014" y="106781"/>
                </a:cubicBezTo>
                <a:cubicBezTo>
                  <a:pt x="16637" y="111158"/>
                  <a:pt x="16637" y="118256"/>
                  <a:pt x="21014" y="122661"/>
                </a:cubicBezTo>
                <a:cubicBezTo>
                  <a:pt x="25391" y="127065"/>
                  <a:pt x="32489" y="127037"/>
                  <a:pt x="36894" y="122661"/>
                </a:cubicBezTo>
                <a:cubicBezTo>
                  <a:pt x="45647" y="113907"/>
                  <a:pt x="60601" y="120108"/>
                  <a:pt x="60601" y="132480"/>
                </a:cubicBezTo>
                <a:cubicBezTo>
                  <a:pt x="60601" y="138681"/>
                  <a:pt x="65623" y="143703"/>
                  <a:pt x="71823" y="143703"/>
                </a:cubicBezTo>
                <a:cubicBezTo>
                  <a:pt x="78024" y="143703"/>
                  <a:pt x="83046" y="138681"/>
                  <a:pt x="83046" y="132480"/>
                </a:cubicBezTo>
                <a:cubicBezTo>
                  <a:pt x="83046" y="120108"/>
                  <a:pt x="97999" y="113935"/>
                  <a:pt x="106753" y="122661"/>
                </a:cubicBezTo>
                <a:cubicBezTo>
                  <a:pt x="111130" y="127037"/>
                  <a:pt x="118228" y="127037"/>
                  <a:pt x="122633" y="122661"/>
                </a:cubicBezTo>
                <a:cubicBezTo>
                  <a:pt x="127037" y="118284"/>
                  <a:pt x="127009" y="111186"/>
                  <a:pt x="122633" y="106781"/>
                </a:cubicBezTo>
                <a:cubicBezTo>
                  <a:pt x="113879" y="98028"/>
                  <a:pt x="120080" y="83074"/>
                  <a:pt x="132452" y="83074"/>
                </a:cubicBezTo>
                <a:cubicBezTo>
                  <a:pt x="138653" y="83074"/>
                  <a:pt x="143675" y="78052"/>
                  <a:pt x="143675" y="71851"/>
                </a:cubicBezTo>
                <a:cubicBezTo>
                  <a:pt x="143675" y="65651"/>
                  <a:pt x="138653" y="60629"/>
                  <a:pt x="132452" y="60629"/>
                </a:cubicBezTo>
                <a:cubicBezTo>
                  <a:pt x="120080" y="60629"/>
                  <a:pt x="113907" y="45675"/>
                  <a:pt x="122633" y="36922"/>
                </a:cubicBezTo>
                <a:cubicBezTo>
                  <a:pt x="127009" y="32545"/>
                  <a:pt x="127009" y="25447"/>
                  <a:pt x="122633" y="21042"/>
                </a:cubicBezTo>
                <a:cubicBezTo>
                  <a:pt x="118256" y="16637"/>
                  <a:pt x="111158" y="16665"/>
                  <a:pt x="106753" y="21042"/>
                </a:cubicBezTo>
                <a:cubicBezTo>
                  <a:pt x="97999" y="29767"/>
                  <a:pt x="83046" y="23595"/>
                  <a:pt x="83046" y="11222"/>
                </a:cubicBezTo>
                <a:close/>
                <a:moveTo>
                  <a:pt x="44890" y="62845"/>
                </a:moveTo>
                <a:cubicBezTo>
                  <a:pt x="44890" y="57890"/>
                  <a:pt x="48912" y="53867"/>
                  <a:pt x="53867" y="53867"/>
                </a:cubicBezTo>
                <a:cubicBezTo>
                  <a:pt x="58822" y="53867"/>
                  <a:pt x="62845" y="57890"/>
                  <a:pt x="62845" y="62845"/>
                </a:cubicBezTo>
                <a:cubicBezTo>
                  <a:pt x="62845" y="67800"/>
                  <a:pt x="58822" y="71823"/>
                  <a:pt x="53867" y="71823"/>
                </a:cubicBezTo>
                <a:cubicBezTo>
                  <a:pt x="48912" y="71823"/>
                  <a:pt x="44890" y="67800"/>
                  <a:pt x="44890" y="62845"/>
                </a:cubicBezTo>
                <a:close/>
                <a:moveTo>
                  <a:pt x="89779" y="71823"/>
                </a:moveTo>
                <a:cubicBezTo>
                  <a:pt x="94734" y="71823"/>
                  <a:pt x="98757" y="75846"/>
                  <a:pt x="98757" y="80801"/>
                </a:cubicBezTo>
                <a:cubicBezTo>
                  <a:pt x="98757" y="85756"/>
                  <a:pt x="94734" y="89779"/>
                  <a:pt x="89779" y="89779"/>
                </a:cubicBezTo>
                <a:cubicBezTo>
                  <a:pt x="84824" y="89779"/>
                  <a:pt x="80801" y="85756"/>
                  <a:pt x="80801" y="80801"/>
                </a:cubicBezTo>
                <a:cubicBezTo>
                  <a:pt x="80801" y="75846"/>
                  <a:pt x="84824" y="71823"/>
                  <a:pt x="89779" y="7182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61" name="Text 59"/>
          <p:cNvSpPr/>
          <p:nvPr/>
        </p:nvSpPr>
        <p:spPr>
          <a:xfrm>
            <a:off x="6617701" y="5745862"/>
            <a:ext cx="3052489" cy="2154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Population vulnérable: </a:t>
            </a:r>
            <a:pPr>
              <a:lnSpc>
                <a:spcPct val="12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enfants, personnes âgées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366319" y="6069066"/>
            <a:ext cx="5359811" cy="233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1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80% des échantillons</a:t>
            </a:r>
            <a:pPr>
              <a:lnSpc>
                <a:spcPct val="140000"/>
              </a:lnSpc>
            </a:pPr>
            <a:r>
              <a:rPr lang="en-US" sz="113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ne respectent pas la norme NM 03.7.001.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Présentation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Sommaire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954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638300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638300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609600" y="1828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8" name="Text 6"/>
          <p:cNvSpPr/>
          <p:nvPr/>
        </p:nvSpPr>
        <p:spPr>
          <a:xfrm>
            <a:off x="552450" y="1828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95400" y="1828800"/>
            <a:ext cx="2838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Introduction aux Essais de Pompage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95400" y="2133600"/>
            <a:ext cx="2819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Principes fondamentaux et objectifs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267450" y="1638300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7450" y="1638300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3" name="Shape 11"/>
          <p:cNvSpPr/>
          <p:nvPr/>
        </p:nvSpPr>
        <p:spPr>
          <a:xfrm>
            <a:off x="6477000" y="182880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4" name="Text 12"/>
          <p:cNvSpPr/>
          <p:nvPr/>
        </p:nvSpPr>
        <p:spPr>
          <a:xfrm>
            <a:off x="6419850" y="182880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62800" y="1828800"/>
            <a:ext cx="2514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Méthodes d'Interprétation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62800" y="2133600"/>
            <a:ext cx="2495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Approches analytiques des aquifères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00050" y="2886075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00050" y="2886075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9" name="Shape 17"/>
          <p:cNvSpPr/>
          <p:nvPr/>
        </p:nvSpPr>
        <p:spPr>
          <a:xfrm>
            <a:off x="609600" y="30765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0" name="Text 18"/>
          <p:cNvSpPr/>
          <p:nvPr/>
        </p:nvSpPr>
        <p:spPr>
          <a:xfrm>
            <a:off x="552450" y="3076575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295400" y="3076575"/>
            <a:ext cx="2066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Paramètres Hydrauliques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95400" y="3381375"/>
            <a:ext cx="2047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Caractéristiques des aquifères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67450" y="2886075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67450" y="2886075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5" name="Shape 23"/>
          <p:cNvSpPr/>
          <p:nvPr/>
        </p:nvSpPr>
        <p:spPr>
          <a:xfrm>
            <a:off x="6477000" y="30765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6" name="Text 24"/>
          <p:cNvSpPr/>
          <p:nvPr/>
        </p:nvSpPr>
        <p:spPr>
          <a:xfrm>
            <a:off x="6419850" y="3076575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162800" y="3076575"/>
            <a:ext cx="2495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Cadre Réglementaire et Normes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162800" y="3381375"/>
            <a:ext cx="2476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marocaines de qualité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00050" y="4133850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00050" y="4133850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1" name="Shape 29"/>
          <p:cNvSpPr/>
          <p:nvPr/>
        </p:nvSpPr>
        <p:spPr>
          <a:xfrm>
            <a:off x="609600" y="4324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2" name="Text 30"/>
          <p:cNvSpPr/>
          <p:nvPr/>
        </p:nvSpPr>
        <p:spPr>
          <a:xfrm>
            <a:off x="552450" y="432435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295400" y="4324350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 Physico-Chimique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295400" y="4629150"/>
            <a:ext cx="2019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Paramètres et classification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67450" y="4133850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267450" y="4133850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7" name="Shape 35"/>
          <p:cNvSpPr/>
          <p:nvPr/>
        </p:nvSpPr>
        <p:spPr>
          <a:xfrm>
            <a:off x="6477000" y="43243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8" name="Text 36"/>
          <p:cNvSpPr/>
          <p:nvPr/>
        </p:nvSpPr>
        <p:spPr>
          <a:xfrm>
            <a:off x="6419850" y="4324350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162800" y="4324350"/>
            <a:ext cx="1809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Pollution des Nappes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162800" y="4629150"/>
            <a:ext cx="1790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Sources de contamination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00050" y="5381625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00050" y="5381625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Shape 41"/>
          <p:cNvSpPr/>
          <p:nvPr/>
        </p:nvSpPr>
        <p:spPr>
          <a:xfrm>
            <a:off x="609600" y="557212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4" name="Text 42"/>
          <p:cNvSpPr/>
          <p:nvPr/>
        </p:nvSpPr>
        <p:spPr>
          <a:xfrm>
            <a:off x="552450" y="5572125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295400" y="5572125"/>
            <a:ext cx="2133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Cas d'Étude Régionaux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295400" y="5876925"/>
            <a:ext cx="2114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Exemples d'études marocaines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267450" y="5381625"/>
            <a:ext cx="5543550" cy="1095375"/>
          </a:xfrm>
          <a:custGeom>
            <a:avLst/>
            <a:gdLst/>
            <a:ahLst/>
            <a:cxnLst/>
            <a:rect l="l" t="t" r="r" b="b"/>
            <a:pathLst>
              <a:path w="5543550" h="1095375">
                <a:moveTo>
                  <a:pt x="38100" y="0"/>
                </a:moveTo>
                <a:lnTo>
                  <a:pt x="5467345" y="0"/>
                </a:lnTo>
                <a:cubicBezTo>
                  <a:pt x="5509432" y="0"/>
                  <a:pt x="5543550" y="34118"/>
                  <a:pt x="5543550" y="76205"/>
                </a:cubicBezTo>
                <a:lnTo>
                  <a:pt x="5543550" y="1019170"/>
                </a:lnTo>
                <a:cubicBezTo>
                  <a:pt x="5543550" y="1061257"/>
                  <a:pt x="5509432" y="1095375"/>
                  <a:pt x="5467345" y="1095375"/>
                </a:cubicBez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6267450" y="5381625"/>
            <a:ext cx="38100" cy="1095375"/>
          </a:xfrm>
          <a:custGeom>
            <a:avLst/>
            <a:gdLst/>
            <a:ahLst/>
            <a:cxnLst/>
            <a:rect l="l" t="t" r="r" b="b"/>
            <a:pathLst>
              <a:path w="38100" h="1095375">
                <a:moveTo>
                  <a:pt x="38100" y="0"/>
                </a:moveTo>
                <a:lnTo>
                  <a:pt x="38100" y="0"/>
                </a:lnTo>
                <a:lnTo>
                  <a:pt x="38100" y="1095375"/>
                </a:lnTo>
                <a:lnTo>
                  <a:pt x="38100" y="1095375"/>
                </a:lnTo>
                <a:cubicBezTo>
                  <a:pt x="17072" y="1095375"/>
                  <a:pt x="0" y="1078303"/>
                  <a:pt x="0" y="1057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Shape 47"/>
          <p:cNvSpPr/>
          <p:nvPr/>
        </p:nvSpPr>
        <p:spPr>
          <a:xfrm>
            <a:off x="6477000" y="557212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0" name="Text 48"/>
          <p:cNvSpPr/>
          <p:nvPr/>
        </p:nvSpPr>
        <p:spPr>
          <a:xfrm>
            <a:off x="6419850" y="5572125"/>
            <a:ext cx="6477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162800" y="5572125"/>
            <a:ext cx="2152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Défis et Perspectives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162800" y="5876925"/>
            <a:ext cx="213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Gestion durable des ressources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3395" y="323395"/>
            <a:ext cx="11609889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spc="51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06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3395" y="549772"/>
            <a:ext cx="11690737" cy="323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92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Salinisation et Intrusion Marine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3395" y="970186"/>
            <a:ext cx="646790" cy="32340"/>
          </a:xfrm>
          <a:custGeom>
            <a:avLst/>
            <a:gdLst/>
            <a:ahLst/>
            <a:cxnLst/>
            <a:rect l="l" t="t" r="r" b="b"/>
            <a:pathLst>
              <a:path w="646790" h="32340">
                <a:moveTo>
                  <a:pt x="0" y="0"/>
                </a:moveTo>
                <a:lnTo>
                  <a:pt x="646790" y="0"/>
                </a:lnTo>
                <a:lnTo>
                  <a:pt x="646790" y="32340"/>
                </a:lnTo>
                <a:lnTo>
                  <a:pt x="0" y="3234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23395" y="1131883"/>
            <a:ext cx="5691756" cy="3460329"/>
          </a:xfrm>
          <a:custGeom>
            <a:avLst/>
            <a:gdLst/>
            <a:ahLst/>
            <a:cxnLst/>
            <a:rect l="l" t="t" r="r" b="b"/>
            <a:pathLst>
              <a:path w="5691756" h="3460329">
                <a:moveTo>
                  <a:pt x="64674" y="0"/>
                </a:moveTo>
                <a:lnTo>
                  <a:pt x="5627082" y="0"/>
                </a:lnTo>
                <a:cubicBezTo>
                  <a:pt x="5662801" y="0"/>
                  <a:pt x="5691756" y="28955"/>
                  <a:pt x="5691756" y="64674"/>
                </a:cubicBezTo>
                <a:lnTo>
                  <a:pt x="5691756" y="3395655"/>
                </a:lnTo>
                <a:cubicBezTo>
                  <a:pt x="5691756" y="3431374"/>
                  <a:pt x="5662801" y="3460329"/>
                  <a:pt x="5627082" y="3460329"/>
                </a:cubicBezTo>
                <a:lnTo>
                  <a:pt x="64674" y="3460329"/>
                </a:lnTo>
                <a:cubicBezTo>
                  <a:pt x="28955" y="3460329"/>
                  <a:pt x="0" y="3431374"/>
                  <a:pt x="0" y="3395655"/>
                </a:cubicBezTo>
                <a:lnTo>
                  <a:pt x="0" y="64674"/>
                </a:lnTo>
                <a:cubicBezTo>
                  <a:pt x="0" y="28955"/>
                  <a:pt x="28955" y="0"/>
                  <a:pt x="6467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5305" y="1325920"/>
            <a:ext cx="161698" cy="161698"/>
          </a:xfrm>
          <a:custGeom>
            <a:avLst/>
            <a:gdLst/>
            <a:ahLst/>
            <a:cxnLst/>
            <a:rect l="l" t="t" r="r" b="b"/>
            <a:pathLst>
              <a:path w="161698" h="161698">
                <a:moveTo>
                  <a:pt x="129674" y="39193"/>
                </a:moveTo>
                <a:cubicBezTo>
                  <a:pt x="136211" y="44119"/>
                  <a:pt x="144201" y="48888"/>
                  <a:pt x="153107" y="50088"/>
                </a:cubicBezTo>
                <a:cubicBezTo>
                  <a:pt x="157245" y="50657"/>
                  <a:pt x="161066" y="47720"/>
                  <a:pt x="161634" y="43583"/>
                </a:cubicBezTo>
                <a:cubicBezTo>
                  <a:pt x="162203" y="39445"/>
                  <a:pt x="159266" y="35624"/>
                  <a:pt x="155129" y="35056"/>
                </a:cubicBezTo>
                <a:cubicBezTo>
                  <a:pt x="150107" y="34392"/>
                  <a:pt x="144644" y="31487"/>
                  <a:pt x="138801" y="27097"/>
                </a:cubicBezTo>
                <a:cubicBezTo>
                  <a:pt x="126674" y="17938"/>
                  <a:pt x="110220" y="17938"/>
                  <a:pt x="98061" y="27097"/>
                </a:cubicBezTo>
                <a:cubicBezTo>
                  <a:pt x="90481" y="32813"/>
                  <a:pt x="85207" y="35403"/>
                  <a:pt x="80849" y="35403"/>
                </a:cubicBezTo>
                <a:cubicBezTo>
                  <a:pt x="76491" y="35403"/>
                  <a:pt x="71216" y="32813"/>
                  <a:pt x="63637" y="27097"/>
                </a:cubicBezTo>
                <a:cubicBezTo>
                  <a:pt x="51510" y="17938"/>
                  <a:pt x="35056" y="17938"/>
                  <a:pt x="22897" y="27097"/>
                </a:cubicBezTo>
                <a:cubicBezTo>
                  <a:pt x="17054" y="31487"/>
                  <a:pt x="11590" y="34392"/>
                  <a:pt x="6569" y="35056"/>
                </a:cubicBezTo>
                <a:cubicBezTo>
                  <a:pt x="2432" y="35624"/>
                  <a:pt x="-505" y="39414"/>
                  <a:pt x="63" y="43583"/>
                </a:cubicBezTo>
                <a:cubicBezTo>
                  <a:pt x="632" y="47751"/>
                  <a:pt x="4421" y="50657"/>
                  <a:pt x="8590" y="50088"/>
                </a:cubicBezTo>
                <a:cubicBezTo>
                  <a:pt x="17496" y="48888"/>
                  <a:pt x="25518" y="44119"/>
                  <a:pt x="32024" y="39193"/>
                </a:cubicBezTo>
                <a:cubicBezTo>
                  <a:pt x="38751" y="34108"/>
                  <a:pt x="47783" y="34108"/>
                  <a:pt x="54510" y="39193"/>
                </a:cubicBezTo>
                <a:cubicBezTo>
                  <a:pt x="62153" y="44972"/>
                  <a:pt x="71027" y="50531"/>
                  <a:pt x="80849" y="50531"/>
                </a:cubicBezTo>
                <a:cubicBezTo>
                  <a:pt x="90671" y="50531"/>
                  <a:pt x="99514" y="44941"/>
                  <a:pt x="107188" y="39193"/>
                </a:cubicBezTo>
                <a:cubicBezTo>
                  <a:pt x="113915" y="34108"/>
                  <a:pt x="122947" y="34108"/>
                  <a:pt x="129674" y="39193"/>
                </a:cubicBezTo>
                <a:close/>
                <a:moveTo>
                  <a:pt x="129674" y="84670"/>
                </a:moveTo>
                <a:cubicBezTo>
                  <a:pt x="136211" y="89597"/>
                  <a:pt x="144201" y="94366"/>
                  <a:pt x="153107" y="95566"/>
                </a:cubicBezTo>
                <a:cubicBezTo>
                  <a:pt x="157245" y="96134"/>
                  <a:pt x="161066" y="93197"/>
                  <a:pt x="161634" y="89060"/>
                </a:cubicBezTo>
                <a:cubicBezTo>
                  <a:pt x="162203" y="84923"/>
                  <a:pt x="159266" y="81101"/>
                  <a:pt x="155129" y="80533"/>
                </a:cubicBezTo>
                <a:cubicBezTo>
                  <a:pt x="150107" y="79870"/>
                  <a:pt x="144644" y="76964"/>
                  <a:pt x="138801" y="72574"/>
                </a:cubicBezTo>
                <a:cubicBezTo>
                  <a:pt x="126674" y="63416"/>
                  <a:pt x="110220" y="63416"/>
                  <a:pt x="98061" y="72574"/>
                </a:cubicBezTo>
                <a:cubicBezTo>
                  <a:pt x="90481" y="78291"/>
                  <a:pt x="85207" y="80880"/>
                  <a:pt x="80849" y="80880"/>
                </a:cubicBezTo>
                <a:cubicBezTo>
                  <a:pt x="76491" y="80880"/>
                  <a:pt x="71216" y="78291"/>
                  <a:pt x="63637" y="72574"/>
                </a:cubicBezTo>
                <a:cubicBezTo>
                  <a:pt x="51510" y="63416"/>
                  <a:pt x="35056" y="63416"/>
                  <a:pt x="22897" y="72574"/>
                </a:cubicBezTo>
                <a:cubicBezTo>
                  <a:pt x="17054" y="76964"/>
                  <a:pt x="11590" y="79870"/>
                  <a:pt x="6569" y="80533"/>
                </a:cubicBezTo>
                <a:cubicBezTo>
                  <a:pt x="2432" y="81070"/>
                  <a:pt x="-505" y="84891"/>
                  <a:pt x="63" y="89060"/>
                </a:cubicBezTo>
                <a:cubicBezTo>
                  <a:pt x="632" y="93229"/>
                  <a:pt x="4421" y="96134"/>
                  <a:pt x="8590" y="95566"/>
                </a:cubicBezTo>
                <a:cubicBezTo>
                  <a:pt x="17496" y="94366"/>
                  <a:pt x="25518" y="89597"/>
                  <a:pt x="32024" y="84670"/>
                </a:cubicBezTo>
                <a:cubicBezTo>
                  <a:pt x="38751" y="79586"/>
                  <a:pt x="47783" y="79586"/>
                  <a:pt x="54510" y="84670"/>
                </a:cubicBezTo>
                <a:cubicBezTo>
                  <a:pt x="62153" y="90450"/>
                  <a:pt x="71027" y="96008"/>
                  <a:pt x="80849" y="96008"/>
                </a:cubicBezTo>
                <a:cubicBezTo>
                  <a:pt x="90671" y="96008"/>
                  <a:pt x="99514" y="90418"/>
                  <a:pt x="107188" y="84670"/>
                </a:cubicBezTo>
                <a:cubicBezTo>
                  <a:pt x="113915" y="79586"/>
                  <a:pt x="122947" y="79586"/>
                  <a:pt x="129674" y="84670"/>
                </a:cubicBezTo>
                <a:close/>
                <a:moveTo>
                  <a:pt x="107188" y="130148"/>
                </a:moveTo>
                <a:cubicBezTo>
                  <a:pt x="113915" y="125063"/>
                  <a:pt x="122947" y="125063"/>
                  <a:pt x="129674" y="130148"/>
                </a:cubicBezTo>
                <a:cubicBezTo>
                  <a:pt x="136211" y="135074"/>
                  <a:pt x="144201" y="139843"/>
                  <a:pt x="153107" y="141043"/>
                </a:cubicBezTo>
                <a:cubicBezTo>
                  <a:pt x="157245" y="141612"/>
                  <a:pt x="161066" y="138675"/>
                  <a:pt x="161634" y="134537"/>
                </a:cubicBezTo>
                <a:cubicBezTo>
                  <a:pt x="162203" y="130400"/>
                  <a:pt x="159266" y="126579"/>
                  <a:pt x="155129" y="126010"/>
                </a:cubicBezTo>
                <a:cubicBezTo>
                  <a:pt x="150107" y="125347"/>
                  <a:pt x="144644" y="122442"/>
                  <a:pt x="138801" y="118052"/>
                </a:cubicBezTo>
                <a:cubicBezTo>
                  <a:pt x="126674" y="108893"/>
                  <a:pt x="110220" y="108893"/>
                  <a:pt x="98061" y="118052"/>
                </a:cubicBezTo>
                <a:cubicBezTo>
                  <a:pt x="90481" y="123768"/>
                  <a:pt x="85207" y="126358"/>
                  <a:pt x="80849" y="126358"/>
                </a:cubicBezTo>
                <a:cubicBezTo>
                  <a:pt x="76491" y="126358"/>
                  <a:pt x="71216" y="123768"/>
                  <a:pt x="63637" y="118052"/>
                </a:cubicBezTo>
                <a:cubicBezTo>
                  <a:pt x="51510" y="108893"/>
                  <a:pt x="35056" y="108893"/>
                  <a:pt x="22897" y="118052"/>
                </a:cubicBezTo>
                <a:cubicBezTo>
                  <a:pt x="17054" y="122442"/>
                  <a:pt x="11590" y="125347"/>
                  <a:pt x="6569" y="126010"/>
                </a:cubicBezTo>
                <a:cubicBezTo>
                  <a:pt x="2432" y="126579"/>
                  <a:pt x="-505" y="130369"/>
                  <a:pt x="63" y="134537"/>
                </a:cubicBezTo>
                <a:cubicBezTo>
                  <a:pt x="632" y="138706"/>
                  <a:pt x="4421" y="141612"/>
                  <a:pt x="8590" y="141043"/>
                </a:cubicBezTo>
                <a:cubicBezTo>
                  <a:pt x="17496" y="139843"/>
                  <a:pt x="25518" y="135074"/>
                  <a:pt x="32024" y="130148"/>
                </a:cubicBezTo>
                <a:cubicBezTo>
                  <a:pt x="38751" y="125063"/>
                  <a:pt x="47783" y="125063"/>
                  <a:pt x="54510" y="130148"/>
                </a:cubicBezTo>
                <a:cubicBezTo>
                  <a:pt x="62153" y="135927"/>
                  <a:pt x="71027" y="141485"/>
                  <a:pt x="80849" y="141485"/>
                </a:cubicBezTo>
                <a:cubicBezTo>
                  <a:pt x="90671" y="141485"/>
                  <a:pt x="99514" y="135895"/>
                  <a:pt x="107188" y="130148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687215" y="1293581"/>
            <a:ext cx="5247088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Mécanismes de Salinisation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5093" y="1616976"/>
            <a:ext cx="5368361" cy="776149"/>
          </a:xfrm>
          <a:custGeom>
            <a:avLst/>
            <a:gdLst/>
            <a:ahLst/>
            <a:cxnLst/>
            <a:rect l="l" t="t" r="r" b="b"/>
            <a:pathLst>
              <a:path w="5368361" h="776149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743806"/>
                </a:lnTo>
                <a:cubicBezTo>
                  <a:pt x="5368361" y="761668"/>
                  <a:pt x="5353881" y="776149"/>
                  <a:pt x="5336019" y="776149"/>
                </a:cubicBezTo>
                <a:lnTo>
                  <a:pt x="32342" y="776149"/>
                </a:lnTo>
                <a:cubicBezTo>
                  <a:pt x="14480" y="776149"/>
                  <a:pt x="0" y="761668"/>
                  <a:pt x="0" y="743806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582111" y="171399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Intrusion Marine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2111" y="1908032"/>
            <a:ext cx="5239003" cy="3880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Dans les aquifères côtiers (Chaouia, Doukkala), remontée de l'eau salée due à la surexploitation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5093" y="2490143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582111" y="258716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Minéralisation des Sols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82111" y="2781199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Accentuée par la sécheresse et l'évaporation intense en été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5093" y="3169273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5" name="Text 13"/>
          <p:cNvSpPr/>
          <p:nvPr/>
        </p:nvSpPr>
        <p:spPr>
          <a:xfrm>
            <a:off x="582111" y="326629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Interaction Roche-Eau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82111" y="3460329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Dissolution des formations salifères et gypseuses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5093" y="3848403"/>
            <a:ext cx="5368361" cy="582111"/>
          </a:xfrm>
          <a:custGeom>
            <a:avLst/>
            <a:gdLst/>
            <a:ahLst/>
            <a:cxnLst/>
            <a:rect l="l" t="t" r="r" b="b"/>
            <a:pathLst>
              <a:path w="5368361" h="582111">
                <a:moveTo>
                  <a:pt x="32342" y="0"/>
                </a:moveTo>
                <a:lnTo>
                  <a:pt x="5336019" y="0"/>
                </a:lnTo>
                <a:cubicBezTo>
                  <a:pt x="5353881" y="0"/>
                  <a:pt x="5368361" y="14480"/>
                  <a:pt x="5368361" y="32342"/>
                </a:cubicBezTo>
                <a:lnTo>
                  <a:pt x="5368361" y="549769"/>
                </a:lnTo>
                <a:cubicBezTo>
                  <a:pt x="5368361" y="567631"/>
                  <a:pt x="5353881" y="582111"/>
                  <a:pt x="5336019" y="582111"/>
                </a:cubicBezTo>
                <a:lnTo>
                  <a:pt x="32342" y="582111"/>
                </a:lnTo>
                <a:cubicBezTo>
                  <a:pt x="14480" y="582111"/>
                  <a:pt x="0" y="567631"/>
                  <a:pt x="0" y="549769"/>
                </a:cubicBezTo>
                <a:lnTo>
                  <a:pt x="0" y="32342"/>
                </a:lnTo>
                <a:cubicBezTo>
                  <a:pt x="0" y="14492"/>
                  <a:pt x="14492" y="0"/>
                  <a:pt x="32342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8" name="Text 16"/>
          <p:cNvSpPr/>
          <p:nvPr/>
        </p:nvSpPr>
        <p:spPr>
          <a:xfrm>
            <a:off x="582111" y="3945422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Rejets Industriels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82111" y="4139459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Effluents riches en sels minéraux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3395" y="4721570"/>
            <a:ext cx="5691756" cy="2134408"/>
          </a:xfrm>
          <a:custGeom>
            <a:avLst/>
            <a:gdLst/>
            <a:ahLst/>
            <a:cxnLst/>
            <a:rect l="l" t="t" r="r" b="b"/>
            <a:pathLst>
              <a:path w="5691756" h="2134408">
                <a:moveTo>
                  <a:pt x="64673" y="0"/>
                </a:moveTo>
                <a:lnTo>
                  <a:pt x="5627083" y="0"/>
                </a:lnTo>
                <a:cubicBezTo>
                  <a:pt x="5662801" y="0"/>
                  <a:pt x="5691756" y="28955"/>
                  <a:pt x="5691756" y="64673"/>
                </a:cubicBezTo>
                <a:lnTo>
                  <a:pt x="5691756" y="2069736"/>
                </a:lnTo>
                <a:cubicBezTo>
                  <a:pt x="5691756" y="2105454"/>
                  <a:pt x="5662801" y="2134408"/>
                  <a:pt x="5627083" y="2134408"/>
                </a:cubicBezTo>
                <a:lnTo>
                  <a:pt x="64673" y="2134408"/>
                </a:lnTo>
                <a:cubicBezTo>
                  <a:pt x="28955" y="2134408"/>
                  <a:pt x="0" y="2105454"/>
                  <a:pt x="0" y="2069736"/>
                </a:cubicBezTo>
                <a:lnTo>
                  <a:pt x="0" y="64673"/>
                </a:lnTo>
                <a:cubicBezTo>
                  <a:pt x="0" y="28979"/>
                  <a:pt x="28979" y="0"/>
                  <a:pt x="6467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85093" y="4883268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Indicateurs de Salinisation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85093" y="5206663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3" name="Text 21"/>
          <p:cNvSpPr/>
          <p:nvPr/>
        </p:nvSpPr>
        <p:spPr>
          <a:xfrm>
            <a:off x="549772" y="5271342"/>
            <a:ext cx="1358260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Conductivité électrique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905122" y="5271342"/>
            <a:ext cx="945931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↑ Augmentation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85093" y="5594737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6" name="Text 24"/>
          <p:cNvSpPr/>
          <p:nvPr/>
        </p:nvSpPr>
        <p:spPr>
          <a:xfrm>
            <a:off x="549772" y="5659416"/>
            <a:ext cx="881252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Chlorures (Cl⁻)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898427" y="5659416"/>
            <a:ext cx="954016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↑ Concentration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5093" y="5982812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9" name="Text 27"/>
          <p:cNvSpPr/>
          <p:nvPr/>
        </p:nvSpPr>
        <p:spPr>
          <a:xfrm>
            <a:off x="549772" y="6047491"/>
            <a:ext cx="808488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Sodium (Na⁺)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898427" y="6047491"/>
            <a:ext cx="954016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↑ Concentration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85093" y="6370886"/>
            <a:ext cx="5368361" cy="323395"/>
          </a:xfrm>
          <a:custGeom>
            <a:avLst/>
            <a:gdLst/>
            <a:ahLst/>
            <a:cxnLst/>
            <a:rect l="l" t="t" r="r" b="b"/>
            <a:pathLst>
              <a:path w="5368361" h="323395">
                <a:moveTo>
                  <a:pt x="32340" y="0"/>
                </a:moveTo>
                <a:lnTo>
                  <a:pt x="5336021" y="0"/>
                </a:lnTo>
                <a:cubicBezTo>
                  <a:pt x="5353882" y="0"/>
                  <a:pt x="5368361" y="14479"/>
                  <a:pt x="5368361" y="32340"/>
                </a:cubicBezTo>
                <a:lnTo>
                  <a:pt x="5368361" y="291056"/>
                </a:lnTo>
                <a:cubicBezTo>
                  <a:pt x="5368361" y="308916"/>
                  <a:pt x="5353882" y="323395"/>
                  <a:pt x="5336021" y="323395"/>
                </a:cubicBezTo>
                <a:lnTo>
                  <a:pt x="32340" y="323395"/>
                </a:lnTo>
                <a:cubicBezTo>
                  <a:pt x="14491" y="323395"/>
                  <a:pt x="0" y="308904"/>
                  <a:pt x="0" y="291056"/>
                </a:cubicBezTo>
                <a:lnTo>
                  <a:pt x="0" y="32340"/>
                </a:lnTo>
                <a:cubicBezTo>
                  <a:pt x="0" y="14491"/>
                  <a:pt x="14491" y="0"/>
                  <a:pt x="32340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2" name="Text 30"/>
          <p:cNvSpPr/>
          <p:nvPr/>
        </p:nvSpPr>
        <p:spPr>
          <a:xfrm>
            <a:off x="549772" y="6435565"/>
            <a:ext cx="299141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TDS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905122" y="6435565"/>
            <a:ext cx="945931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↑ Augmentation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74954" y="1131883"/>
            <a:ext cx="5691756" cy="2684180"/>
          </a:xfrm>
          <a:custGeom>
            <a:avLst/>
            <a:gdLst/>
            <a:ahLst/>
            <a:cxnLst/>
            <a:rect l="l" t="t" r="r" b="b"/>
            <a:pathLst>
              <a:path w="5691756" h="2684180">
                <a:moveTo>
                  <a:pt x="64689" y="0"/>
                </a:moveTo>
                <a:lnTo>
                  <a:pt x="5627067" y="0"/>
                </a:lnTo>
                <a:cubicBezTo>
                  <a:pt x="5662794" y="0"/>
                  <a:pt x="5691756" y="28962"/>
                  <a:pt x="5691756" y="64689"/>
                </a:cubicBezTo>
                <a:lnTo>
                  <a:pt x="5691756" y="2619492"/>
                </a:lnTo>
                <a:cubicBezTo>
                  <a:pt x="5691756" y="2655218"/>
                  <a:pt x="5662794" y="2684180"/>
                  <a:pt x="5627067" y="2684180"/>
                </a:cubicBezTo>
                <a:lnTo>
                  <a:pt x="64689" y="2684180"/>
                </a:lnTo>
                <a:cubicBezTo>
                  <a:pt x="28962" y="2684180"/>
                  <a:pt x="0" y="2655218"/>
                  <a:pt x="0" y="2619492"/>
                </a:cubicBezTo>
                <a:lnTo>
                  <a:pt x="0" y="64689"/>
                </a:lnTo>
                <a:cubicBezTo>
                  <a:pt x="0" y="28962"/>
                  <a:pt x="28962" y="0"/>
                  <a:pt x="6468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509" dist="32340" dir="5400000">
              <a:srgbClr val="000000">
                <a:alpha val="10196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36652" y="1293581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Données Régionales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36652" y="1616976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7" name="Text 35"/>
          <p:cNvSpPr/>
          <p:nvPr/>
        </p:nvSpPr>
        <p:spPr>
          <a:xfrm>
            <a:off x="6433670" y="1713995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Doukkala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33670" y="1940371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CE: 1379-6526 μS/cm | Cl⁻: 1668-1868 mg/L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36652" y="2328446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0" name="Text 38"/>
          <p:cNvSpPr/>
          <p:nvPr/>
        </p:nvSpPr>
        <p:spPr>
          <a:xfrm>
            <a:off x="6433670" y="2425464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Chaouia Côtière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33670" y="2651841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Intrusion saline détectée par géophysique (ERT)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36652" y="3039915"/>
            <a:ext cx="5368361" cy="614451"/>
          </a:xfrm>
          <a:custGeom>
            <a:avLst/>
            <a:gdLst/>
            <a:ahLst/>
            <a:cxnLst/>
            <a:rect l="l" t="t" r="r" b="b"/>
            <a:pathLst>
              <a:path w="5368361" h="614451">
                <a:moveTo>
                  <a:pt x="32339" y="0"/>
                </a:moveTo>
                <a:lnTo>
                  <a:pt x="5336022" y="0"/>
                </a:lnTo>
                <a:cubicBezTo>
                  <a:pt x="5353882" y="0"/>
                  <a:pt x="5368361" y="14478"/>
                  <a:pt x="5368361" y="32339"/>
                </a:cubicBezTo>
                <a:lnTo>
                  <a:pt x="5368361" y="582112"/>
                </a:lnTo>
                <a:cubicBezTo>
                  <a:pt x="5368361" y="599972"/>
                  <a:pt x="5353882" y="614451"/>
                  <a:pt x="5336022" y="614451"/>
                </a:cubicBezTo>
                <a:lnTo>
                  <a:pt x="32339" y="614451"/>
                </a:lnTo>
                <a:cubicBezTo>
                  <a:pt x="14478" y="614451"/>
                  <a:pt x="0" y="599972"/>
                  <a:pt x="0" y="582112"/>
                </a:cubicBezTo>
                <a:lnTo>
                  <a:pt x="0" y="32339"/>
                </a:lnTo>
                <a:cubicBezTo>
                  <a:pt x="0" y="14490"/>
                  <a:pt x="14490" y="0"/>
                  <a:pt x="3233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3" name="Text 41"/>
          <p:cNvSpPr/>
          <p:nvPr/>
        </p:nvSpPr>
        <p:spPr>
          <a:xfrm>
            <a:off x="6433670" y="3136934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OMS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33670" y="3363310"/>
            <a:ext cx="523900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CE: &lt; 1500 μS/cm | Cl⁻: &lt; 250 mg/L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174954" y="3945422"/>
            <a:ext cx="5691756" cy="2910557"/>
          </a:xfrm>
          <a:custGeom>
            <a:avLst/>
            <a:gdLst/>
            <a:ahLst/>
            <a:cxnLst/>
            <a:rect l="l" t="t" r="r" b="b"/>
            <a:pathLst>
              <a:path w="5691756" h="2910557">
                <a:moveTo>
                  <a:pt x="64673" y="0"/>
                </a:moveTo>
                <a:lnTo>
                  <a:pt x="5627083" y="0"/>
                </a:lnTo>
                <a:cubicBezTo>
                  <a:pt x="5662801" y="0"/>
                  <a:pt x="5691756" y="28955"/>
                  <a:pt x="5691756" y="64673"/>
                </a:cubicBezTo>
                <a:lnTo>
                  <a:pt x="5691756" y="2845884"/>
                </a:lnTo>
                <a:cubicBezTo>
                  <a:pt x="5691756" y="2881602"/>
                  <a:pt x="5662801" y="2910557"/>
                  <a:pt x="5627083" y="2910557"/>
                </a:cubicBezTo>
                <a:lnTo>
                  <a:pt x="64673" y="2910557"/>
                </a:lnTo>
                <a:cubicBezTo>
                  <a:pt x="28955" y="2910557"/>
                  <a:pt x="0" y="2881602"/>
                  <a:pt x="0" y="2845884"/>
                </a:cubicBezTo>
                <a:lnTo>
                  <a:pt x="0" y="64673"/>
                </a:lnTo>
                <a:cubicBezTo>
                  <a:pt x="0" y="28979"/>
                  <a:pt x="28979" y="0"/>
                  <a:pt x="64673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6" name="Text 44"/>
          <p:cNvSpPr/>
          <p:nvPr/>
        </p:nvSpPr>
        <p:spPr>
          <a:xfrm>
            <a:off x="6336652" y="4107119"/>
            <a:ext cx="5449210" cy="2263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3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Impacts et Méthodes de Détection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36652" y="4462854"/>
            <a:ext cx="1432034" cy="14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Impacts sur l'agriculture: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52821" y="4770080"/>
            <a:ext cx="129358" cy="129358"/>
          </a:xfrm>
          <a:custGeom>
            <a:avLst/>
            <a:gdLst/>
            <a:ahLst/>
            <a:cxnLst/>
            <a:rect l="l" t="t" r="r" b="b"/>
            <a:pathLst>
              <a:path w="129358" h="129358">
                <a:moveTo>
                  <a:pt x="129358" y="8085"/>
                </a:moveTo>
                <a:cubicBezTo>
                  <a:pt x="129358" y="35397"/>
                  <a:pt x="110005" y="58186"/>
                  <a:pt x="84285" y="63517"/>
                </a:cubicBezTo>
                <a:cubicBezTo>
                  <a:pt x="82289" y="48838"/>
                  <a:pt x="75695" y="35624"/>
                  <a:pt x="65968" y="25392"/>
                </a:cubicBezTo>
                <a:cubicBezTo>
                  <a:pt x="76099" y="10106"/>
                  <a:pt x="93456" y="0"/>
                  <a:pt x="113188" y="0"/>
                </a:cubicBezTo>
                <a:lnTo>
                  <a:pt x="121273" y="0"/>
                </a:lnTo>
                <a:cubicBezTo>
                  <a:pt x="125745" y="0"/>
                  <a:pt x="129358" y="3613"/>
                  <a:pt x="129358" y="8085"/>
                </a:cubicBezTo>
                <a:close/>
                <a:moveTo>
                  <a:pt x="0" y="24255"/>
                </a:moveTo>
                <a:cubicBezTo>
                  <a:pt x="0" y="19783"/>
                  <a:pt x="3613" y="16170"/>
                  <a:pt x="8085" y="16170"/>
                </a:cubicBezTo>
                <a:lnTo>
                  <a:pt x="16170" y="16170"/>
                </a:lnTo>
                <a:cubicBezTo>
                  <a:pt x="47423" y="16170"/>
                  <a:pt x="72764" y="41511"/>
                  <a:pt x="72764" y="72764"/>
                </a:cubicBezTo>
                <a:lnTo>
                  <a:pt x="72764" y="121273"/>
                </a:lnTo>
                <a:cubicBezTo>
                  <a:pt x="72764" y="125745"/>
                  <a:pt x="69151" y="129358"/>
                  <a:pt x="64679" y="129358"/>
                </a:cubicBezTo>
                <a:cubicBezTo>
                  <a:pt x="60207" y="129358"/>
                  <a:pt x="56594" y="125745"/>
                  <a:pt x="56594" y="121273"/>
                </a:cubicBezTo>
                <a:lnTo>
                  <a:pt x="56594" y="80849"/>
                </a:lnTo>
                <a:cubicBezTo>
                  <a:pt x="25341" y="80849"/>
                  <a:pt x="0" y="55508"/>
                  <a:pt x="0" y="24255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563028" y="4737740"/>
            <a:ext cx="2344615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Réduction de la productivité des cultures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52821" y="5028796"/>
            <a:ext cx="129358" cy="129358"/>
          </a:xfrm>
          <a:custGeom>
            <a:avLst/>
            <a:gdLst/>
            <a:ahLst/>
            <a:cxnLst/>
            <a:rect l="l" t="t" r="r" b="b"/>
            <a:pathLst>
              <a:path w="129358" h="129358">
                <a:moveTo>
                  <a:pt x="129358" y="8085"/>
                </a:moveTo>
                <a:cubicBezTo>
                  <a:pt x="129358" y="35397"/>
                  <a:pt x="110005" y="58186"/>
                  <a:pt x="84285" y="63517"/>
                </a:cubicBezTo>
                <a:cubicBezTo>
                  <a:pt x="82289" y="48838"/>
                  <a:pt x="75695" y="35624"/>
                  <a:pt x="65968" y="25392"/>
                </a:cubicBezTo>
                <a:cubicBezTo>
                  <a:pt x="76099" y="10106"/>
                  <a:pt x="93456" y="0"/>
                  <a:pt x="113188" y="0"/>
                </a:cubicBezTo>
                <a:lnTo>
                  <a:pt x="121273" y="0"/>
                </a:lnTo>
                <a:cubicBezTo>
                  <a:pt x="125745" y="0"/>
                  <a:pt x="129358" y="3613"/>
                  <a:pt x="129358" y="8085"/>
                </a:cubicBezTo>
                <a:close/>
                <a:moveTo>
                  <a:pt x="0" y="24255"/>
                </a:moveTo>
                <a:cubicBezTo>
                  <a:pt x="0" y="19783"/>
                  <a:pt x="3613" y="16170"/>
                  <a:pt x="8085" y="16170"/>
                </a:cubicBezTo>
                <a:lnTo>
                  <a:pt x="16170" y="16170"/>
                </a:lnTo>
                <a:cubicBezTo>
                  <a:pt x="47423" y="16170"/>
                  <a:pt x="72764" y="41511"/>
                  <a:pt x="72764" y="72764"/>
                </a:cubicBezTo>
                <a:lnTo>
                  <a:pt x="72764" y="121273"/>
                </a:lnTo>
                <a:cubicBezTo>
                  <a:pt x="72764" y="125745"/>
                  <a:pt x="69151" y="129358"/>
                  <a:pt x="64679" y="129358"/>
                </a:cubicBezTo>
                <a:cubicBezTo>
                  <a:pt x="60207" y="129358"/>
                  <a:pt x="56594" y="125745"/>
                  <a:pt x="56594" y="121273"/>
                </a:cubicBezTo>
                <a:lnTo>
                  <a:pt x="56594" y="80849"/>
                </a:lnTo>
                <a:cubicBezTo>
                  <a:pt x="25341" y="80849"/>
                  <a:pt x="0" y="55508"/>
                  <a:pt x="0" y="24255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Text 49"/>
          <p:cNvSpPr/>
          <p:nvPr/>
        </p:nvSpPr>
        <p:spPr>
          <a:xfrm>
            <a:off x="6563028" y="4996456"/>
            <a:ext cx="1859523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Dégâts sur les cultures sensibles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336652" y="5319851"/>
            <a:ext cx="1384283" cy="14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Méthodes de détection: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60906" y="5594737"/>
            <a:ext cx="113188" cy="129358"/>
          </a:xfrm>
          <a:custGeom>
            <a:avLst/>
            <a:gdLst/>
            <a:ahLst/>
            <a:cxnLst/>
            <a:rect l="l" t="t" r="r" b="b"/>
            <a:pathLst>
              <a:path w="113188" h="129358">
                <a:moveTo>
                  <a:pt x="85599" y="-2501"/>
                </a:moveTo>
                <a:cubicBezTo>
                  <a:pt x="88605" y="-328"/>
                  <a:pt x="89717" y="3613"/>
                  <a:pt x="88353" y="7049"/>
                </a:cubicBezTo>
                <a:lnTo>
                  <a:pt x="68545" y="56594"/>
                </a:lnTo>
                <a:lnTo>
                  <a:pt x="105103" y="56594"/>
                </a:lnTo>
                <a:cubicBezTo>
                  <a:pt x="108514" y="56594"/>
                  <a:pt x="111546" y="58716"/>
                  <a:pt x="112708" y="61925"/>
                </a:cubicBezTo>
                <a:cubicBezTo>
                  <a:pt x="113870" y="65134"/>
                  <a:pt x="112885" y="68721"/>
                  <a:pt x="110283" y="70894"/>
                </a:cubicBezTo>
                <a:lnTo>
                  <a:pt x="37519" y="131531"/>
                </a:lnTo>
                <a:cubicBezTo>
                  <a:pt x="34664" y="133906"/>
                  <a:pt x="30596" y="134032"/>
                  <a:pt x="27590" y="131859"/>
                </a:cubicBezTo>
                <a:cubicBezTo>
                  <a:pt x="24583" y="129687"/>
                  <a:pt x="23471" y="125745"/>
                  <a:pt x="24836" y="122309"/>
                </a:cubicBezTo>
                <a:lnTo>
                  <a:pt x="44644" y="72764"/>
                </a:lnTo>
                <a:lnTo>
                  <a:pt x="8085" y="72764"/>
                </a:lnTo>
                <a:cubicBezTo>
                  <a:pt x="4674" y="72764"/>
                  <a:pt x="1642" y="70642"/>
                  <a:pt x="480" y="67433"/>
                </a:cubicBezTo>
                <a:cubicBezTo>
                  <a:pt x="-682" y="64224"/>
                  <a:pt x="303" y="60637"/>
                  <a:pt x="2906" y="58464"/>
                </a:cubicBezTo>
                <a:lnTo>
                  <a:pt x="75669" y="-2173"/>
                </a:lnTo>
                <a:cubicBezTo>
                  <a:pt x="78524" y="-4548"/>
                  <a:pt x="82592" y="-4674"/>
                  <a:pt x="85599" y="-250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4" name="Text 52"/>
          <p:cNvSpPr/>
          <p:nvPr/>
        </p:nvSpPr>
        <p:spPr>
          <a:xfrm>
            <a:off x="6563028" y="5562398"/>
            <a:ext cx="3355225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Tomographie électrique (ERT):</a:t>
            </a:r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cartographie de la résistivité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60906" y="5853454"/>
            <a:ext cx="113188" cy="129358"/>
          </a:xfrm>
          <a:custGeom>
            <a:avLst/>
            <a:gdLst/>
            <a:ahLst/>
            <a:cxnLst/>
            <a:rect l="l" t="t" r="r" b="b"/>
            <a:pathLst>
              <a:path w="113188" h="129358">
                <a:moveTo>
                  <a:pt x="85599" y="-2501"/>
                </a:moveTo>
                <a:cubicBezTo>
                  <a:pt x="88605" y="-328"/>
                  <a:pt x="89717" y="3613"/>
                  <a:pt x="88353" y="7049"/>
                </a:cubicBezTo>
                <a:lnTo>
                  <a:pt x="68545" y="56594"/>
                </a:lnTo>
                <a:lnTo>
                  <a:pt x="105103" y="56594"/>
                </a:lnTo>
                <a:cubicBezTo>
                  <a:pt x="108514" y="56594"/>
                  <a:pt x="111546" y="58716"/>
                  <a:pt x="112708" y="61925"/>
                </a:cubicBezTo>
                <a:cubicBezTo>
                  <a:pt x="113870" y="65134"/>
                  <a:pt x="112885" y="68721"/>
                  <a:pt x="110283" y="70894"/>
                </a:cubicBezTo>
                <a:lnTo>
                  <a:pt x="37519" y="131531"/>
                </a:lnTo>
                <a:cubicBezTo>
                  <a:pt x="34664" y="133906"/>
                  <a:pt x="30596" y="134032"/>
                  <a:pt x="27590" y="131859"/>
                </a:cubicBezTo>
                <a:cubicBezTo>
                  <a:pt x="24583" y="129687"/>
                  <a:pt x="23471" y="125745"/>
                  <a:pt x="24836" y="122309"/>
                </a:cubicBezTo>
                <a:lnTo>
                  <a:pt x="44644" y="72764"/>
                </a:lnTo>
                <a:lnTo>
                  <a:pt x="8085" y="72764"/>
                </a:lnTo>
                <a:cubicBezTo>
                  <a:pt x="4674" y="72764"/>
                  <a:pt x="1642" y="70642"/>
                  <a:pt x="480" y="67433"/>
                </a:cubicBezTo>
                <a:cubicBezTo>
                  <a:pt x="-682" y="64224"/>
                  <a:pt x="303" y="60637"/>
                  <a:pt x="2906" y="58464"/>
                </a:cubicBezTo>
                <a:lnTo>
                  <a:pt x="75669" y="-2173"/>
                </a:lnTo>
                <a:cubicBezTo>
                  <a:pt x="78524" y="-4548"/>
                  <a:pt x="82592" y="-4674"/>
                  <a:pt x="85599" y="-250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6" name="Text 54"/>
          <p:cNvSpPr/>
          <p:nvPr/>
        </p:nvSpPr>
        <p:spPr>
          <a:xfrm>
            <a:off x="6563028" y="5821114"/>
            <a:ext cx="2740775" cy="194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Suivi piézométrique:</a:t>
            </a:r>
            <a:pPr>
              <a:lnSpc>
                <a:spcPct val="130000"/>
              </a:lnSpc>
            </a:pPr>
            <a:r>
              <a:rPr lang="en-US" sz="101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suivi des niveaux et salinité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rs.els-cdn.com/f1a9538ded8601054bea0f137e70a5e3eb4c3feb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19144" b="19144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876425"/>
            <a:ext cx="1619250" cy="504825"/>
          </a:xfrm>
          <a:custGeom>
            <a:avLst/>
            <a:gdLst/>
            <a:ahLst/>
            <a:cxnLst/>
            <a:rect l="l" t="t" r="r" b="b"/>
            <a:pathLst>
              <a:path w="1619250" h="504825">
                <a:moveTo>
                  <a:pt x="38099" y="0"/>
                </a:moveTo>
                <a:lnTo>
                  <a:pt x="1581151" y="0"/>
                </a:lnTo>
                <a:cubicBezTo>
                  <a:pt x="1602192" y="0"/>
                  <a:pt x="1619250" y="17058"/>
                  <a:pt x="1619250" y="38099"/>
                </a:cubicBezTo>
                <a:lnTo>
                  <a:pt x="1619250" y="466726"/>
                </a:lnTo>
                <a:cubicBezTo>
                  <a:pt x="1619250" y="487767"/>
                  <a:pt x="1602192" y="504825"/>
                  <a:pt x="158115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957388"/>
            <a:ext cx="457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11436" y="2014538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614613"/>
            <a:ext cx="7381875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Cas d'Étude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Régionaux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271963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614863"/>
            <a:ext cx="721042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Exemples d'études hydrogéologiques dans différentes régions du Maroc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0578" y="370578"/>
            <a:ext cx="11524960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spc="58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07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0578" y="629982"/>
            <a:ext cx="11617605" cy="3705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2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Haut Bassin du Ziz et Région de Doukkala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0578" y="1111733"/>
            <a:ext cx="741155" cy="37058"/>
          </a:xfrm>
          <a:custGeom>
            <a:avLst/>
            <a:gdLst/>
            <a:ahLst/>
            <a:cxnLst/>
            <a:rect l="l" t="t" r="r" b="b"/>
            <a:pathLst>
              <a:path w="741155" h="37058">
                <a:moveTo>
                  <a:pt x="0" y="0"/>
                </a:moveTo>
                <a:lnTo>
                  <a:pt x="741155" y="0"/>
                </a:lnTo>
                <a:lnTo>
                  <a:pt x="741155" y="37058"/>
                </a:lnTo>
                <a:lnTo>
                  <a:pt x="0" y="37058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70578" y="1315550"/>
            <a:ext cx="5632778" cy="3353726"/>
          </a:xfrm>
          <a:custGeom>
            <a:avLst/>
            <a:gdLst/>
            <a:ahLst/>
            <a:cxnLst/>
            <a:rect l="l" t="t" r="r" b="b"/>
            <a:pathLst>
              <a:path w="5632778" h="3353726">
                <a:moveTo>
                  <a:pt x="37058" y="0"/>
                </a:moveTo>
                <a:lnTo>
                  <a:pt x="5595720" y="0"/>
                </a:lnTo>
                <a:cubicBezTo>
                  <a:pt x="5616187" y="0"/>
                  <a:pt x="5632778" y="16591"/>
                  <a:pt x="5632778" y="37058"/>
                </a:cubicBezTo>
                <a:lnTo>
                  <a:pt x="5632778" y="3279609"/>
                </a:lnTo>
                <a:cubicBezTo>
                  <a:pt x="5632778" y="3320543"/>
                  <a:pt x="5599595" y="3353726"/>
                  <a:pt x="5558661" y="3353726"/>
                </a:cubicBezTo>
                <a:lnTo>
                  <a:pt x="74117" y="3353726"/>
                </a:lnTo>
                <a:cubicBezTo>
                  <a:pt x="33183" y="3353726"/>
                  <a:pt x="0" y="3320543"/>
                  <a:pt x="0" y="3279609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587" dist="37058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70578" y="1315550"/>
            <a:ext cx="5632778" cy="37058"/>
          </a:xfrm>
          <a:custGeom>
            <a:avLst/>
            <a:gdLst/>
            <a:ahLst/>
            <a:cxnLst/>
            <a:rect l="l" t="t" r="r" b="b"/>
            <a:pathLst>
              <a:path w="5632778" h="37058">
                <a:moveTo>
                  <a:pt x="37058" y="0"/>
                </a:moveTo>
                <a:lnTo>
                  <a:pt x="5595720" y="0"/>
                </a:lnTo>
                <a:cubicBezTo>
                  <a:pt x="5616187" y="0"/>
                  <a:pt x="5632778" y="16591"/>
                  <a:pt x="5632778" y="37058"/>
                </a:cubicBezTo>
                <a:lnTo>
                  <a:pt x="5632778" y="37058"/>
                </a:lnTo>
                <a:lnTo>
                  <a:pt x="0" y="37058"/>
                </a:ln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602188" y="1556426"/>
            <a:ext cx="138967" cy="185289"/>
          </a:xfrm>
          <a:custGeom>
            <a:avLst/>
            <a:gdLst/>
            <a:ahLst/>
            <a:cxnLst/>
            <a:rect l="l" t="t" r="r" b="b"/>
            <a:pathLst>
              <a:path w="138967" h="185289">
                <a:moveTo>
                  <a:pt x="0" y="68253"/>
                </a:moveTo>
                <a:cubicBezTo>
                  <a:pt x="0" y="30544"/>
                  <a:pt x="31123" y="0"/>
                  <a:pt x="69483" y="0"/>
                </a:cubicBezTo>
                <a:cubicBezTo>
                  <a:pt x="107844" y="0"/>
                  <a:pt x="138967" y="30544"/>
                  <a:pt x="138967" y="68253"/>
                </a:cubicBezTo>
                <a:cubicBezTo>
                  <a:pt x="138967" y="111427"/>
                  <a:pt x="95467" y="163177"/>
                  <a:pt x="77300" y="182900"/>
                </a:cubicBezTo>
                <a:cubicBezTo>
                  <a:pt x="73030" y="187532"/>
                  <a:pt x="65901" y="187532"/>
                  <a:pt x="61630" y="182900"/>
                </a:cubicBezTo>
                <a:cubicBezTo>
                  <a:pt x="43463" y="163177"/>
                  <a:pt x="-36" y="111427"/>
                  <a:pt x="-36" y="68253"/>
                </a:cubicBezTo>
                <a:close/>
                <a:moveTo>
                  <a:pt x="69483" y="92644"/>
                </a:moveTo>
                <a:cubicBezTo>
                  <a:pt x="82266" y="92644"/>
                  <a:pt x="92644" y="82266"/>
                  <a:pt x="92644" y="69483"/>
                </a:cubicBezTo>
                <a:cubicBezTo>
                  <a:pt x="92644" y="56700"/>
                  <a:pt x="82266" y="46322"/>
                  <a:pt x="69483" y="46322"/>
                </a:cubicBezTo>
                <a:cubicBezTo>
                  <a:pt x="56700" y="46322"/>
                  <a:pt x="46322" y="56700"/>
                  <a:pt x="46322" y="69483"/>
                </a:cubicBezTo>
                <a:cubicBezTo>
                  <a:pt x="46322" y="82266"/>
                  <a:pt x="56700" y="92644"/>
                  <a:pt x="69483" y="926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8" name="Text 6"/>
          <p:cNvSpPr/>
          <p:nvPr/>
        </p:nvSpPr>
        <p:spPr>
          <a:xfrm>
            <a:off x="787477" y="1519368"/>
            <a:ext cx="5123234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Haut Bassin du Ziz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55866" y="1889945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0" name="Text 8"/>
          <p:cNvSpPr/>
          <p:nvPr/>
        </p:nvSpPr>
        <p:spPr>
          <a:xfrm>
            <a:off x="629982" y="1964061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Échantillonnage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9982" y="2186407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 points d'eau (puits, forages, sources) en mars 2014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55866" y="2556985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3" name="Text 11"/>
          <p:cNvSpPr/>
          <p:nvPr/>
        </p:nvSpPr>
        <p:spPr>
          <a:xfrm>
            <a:off x="629982" y="2631100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Température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9982" y="2853447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15.1°C à 49°C (source thermale Molay Ali Chrif)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55866" y="3224024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6" name="Text 14"/>
          <p:cNvSpPr/>
          <p:nvPr/>
        </p:nvSpPr>
        <p:spPr>
          <a:xfrm>
            <a:off x="629982" y="3298140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9982" y="3520486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6.65 à 7.86 (proche de la neutralité)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55866" y="3891064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9" name="Text 17"/>
          <p:cNvSpPr/>
          <p:nvPr/>
        </p:nvSpPr>
        <p:spPr>
          <a:xfrm>
            <a:off x="629982" y="3965179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Faciès chimiques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29982" y="4187526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faciès identifiés par diagramme de Piper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70578" y="4817508"/>
            <a:ext cx="5632778" cy="2038176"/>
          </a:xfrm>
          <a:custGeom>
            <a:avLst/>
            <a:gdLst/>
            <a:ahLst/>
            <a:cxnLst/>
            <a:rect l="l" t="t" r="r" b="b"/>
            <a:pathLst>
              <a:path w="5632778" h="2038176">
                <a:moveTo>
                  <a:pt x="74108" y="0"/>
                </a:moveTo>
                <a:lnTo>
                  <a:pt x="5558670" y="0"/>
                </a:lnTo>
                <a:cubicBezTo>
                  <a:pt x="5599599" y="0"/>
                  <a:pt x="5632778" y="33179"/>
                  <a:pt x="5632778" y="74108"/>
                </a:cubicBezTo>
                <a:lnTo>
                  <a:pt x="5632778" y="1964068"/>
                </a:lnTo>
                <a:cubicBezTo>
                  <a:pt x="5632778" y="2004997"/>
                  <a:pt x="5599599" y="2038176"/>
                  <a:pt x="5558670" y="2038176"/>
                </a:cubicBezTo>
                <a:lnTo>
                  <a:pt x="74108" y="2038176"/>
                </a:lnTo>
                <a:cubicBezTo>
                  <a:pt x="33179" y="2038176"/>
                  <a:pt x="0" y="2004997"/>
                  <a:pt x="0" y="1964068"/>
                </a:cubicBezTo>
                <a:lnTo>
                  <a:pt x="0" y="74108"/>
                </a:lnTo>
                <a:cubicBezTo>
                  <a:pt x="0" y="33207"/>
                  <a:pt x="33207" y="0"/>
                  <a:pt x="74108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2" name="Text 20"/>
          <p:cNvSpPr/>
          <p:nvPr/>
        </p:nvSpPr>
        <p:spPr>
          <a:xfrm>
            <a:off x="555866" y="5002796"/>
            <a:ext cx="535484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 de l'Eau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55866" y="5373374"/>
            <a:ext cx="1704657" cy="667040"/>
          </a:xfrm>
          <a:custGeom>
            <a:avLst/>
            <a:gdLst/>
            <a:ahLst/>
            <a:cxnLst/>
            <a:rect l="l" t="t" r="r" b="b"/>
            <a:pathLst>
              <a:path w="1704657" h="667040">
                <a:moveTo>
                  <a:pt x="37061" y="0"/>
                </a:moveTo>
                <a:lnTo>
                  <a:pt x="1667596" y="0"/>
                </a:lnTo>
                <a:cubicBezTo>
                  <a:pt x="1688064" y="0"/>
                  <a:pt x="1704657" y="16593"/>
                  <a:pt x="1704657" y="37061"/>
                </a:cubicBezTo>
                <a:lnTo>
                  <a:pt x="1704657" y="629979"/>
                </a:lnTo>
                <a:cubicBezTo>
                  <a:pt x="1704657" y="650447"/>
                  <a:pt x="1688064" y="667040"/>
                  <a:pt x="1667596" y="667040"/>
                </a:cubicBezTo>
                <a:lnTo>
                  <a:pt x="37061" y="667040"/>
                </a:lnTo>
                <a:cubicBezTo>
                  <a:pt x="16593" y="667040"/>
                  <a:pt x="0" y="650447"/>
                  <a:pt x="0" y="629979"/>
                </a:cubicBezTo>
                <a:lnTo>
                  <a:pt x="0" y="37061"/>
                </a:lnTo>
                <a:cubicBezTo>
                  <a:pt x="0" y="16593"/>
                  <a:pt x="16593" y="0"/>
                  <a:pt x="3706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74395" y="5447489"/>
            <a:ext cx="1667599" cy="296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51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35%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92924" y="5743951"/>
            <a:ext cx="1630541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Bonne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2333915" y="5373374"/>
            <a:ext cx="1704657" cy="667040"/>
          </a:xfrm>
          <a:custGeom>
            <a:avLst/>
            <a:gdLst/>
            <a:ahLst/>
            <a:cxnLst/>
            <a:rect l="l" t="t" r="r" b="b"/>
            <a:pathLst>
              <a:path w="1704657" h="667040">
                <a:moveTo>
                  <a:pt x="37061" y="0"/>
                </a:moveTo>
                <a:lnTo>
                  <a:pt x="1667596" y="0"/>
                </a:lnTo>
                <a:cubicBezTo>
                  <a:pt x="1688064" y="0"/>
                  <a:pt x="1704657" y="16593"/>
                  <a:pt x="1704657" y="37061"/>
                </a:cubicBezTo>
                <a:lnTo>
                  <a:pt x="1704657" y="629979"/>
                </a:lnTo>
                <a:cubicBezTo>
                  <a:pt x="1704657" y="650447"/>
                  <a:pt x="1688064" y="667040"/>
                  <a:pt x="1667596" y="667040"/>
                </a:cubicBezTo>
                <a:lnTo>
                  <a:pt x="37061" y="667040"/>
                </a:lnTo>
                <a:cubicBezTo>
                  <a:pt x="16593" y="667040"/>
                  <a:pt x="0" y="650447"/>
                  <a:pt x="0" y="629979"/>
                </a:cubicBezTo>
                <a:lnTo>
                  <a:pt x="0" y="37061"/>
                </a:lnTo>
                <a:cubicBezTo>
                  <a:pt x="0" y="16593"/>
                  <a:pt x="16593" y="0"/>
                  <a:pt x="3706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2352443" y="5447489"/>
            <a:ext cx="1667599" cy="296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51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60%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2370972" y="5743951"/>
            <a:ext cx="1630541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Moyenne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111963" y="5373374"/>
            <a:ext cx="1704657" cy="667040"/>
          </a:xfrm>
          <a:custGeom>
            <a:avLst/>
            <a:gdLst/>
            <a:ahLst/>
            <a:cxnLst/>
            <a:rect l="l" t="t" r="r" b="b"/>
            <a:pathLst>
              <a:path w="1704657" h="667040">
                <a:moveTo>
                  <a:pt x="37061" y="0"/>
                </a:moveTo>
                <a:lnTo>
                  <a:pt x="1667596" y="0"/>
                </a:lnTo>
                <a:cubicBezTo>
                  <a:pt x="1688064" y="0"/>
                  <a:pt x="1704657" y="16593"/>
                  <a:pt x="1704657" y="37061"/>
                </a:cubicBezTo>
                <a:lnTo>
                  <a:pt x="1704657" y="629979"/>
                </a:lnTo>
                <a:cubicBezTo>
                  <a:pt x="1704657" y="650447"/>
                  <a:pt x="1688064" y="667040"/>
                  <a:pt x="1667596" y="667040"/>
                </a:cubicBezTo>
                <a:lnTo>
                  <a:pt x="37061" y="667040"/>
                </a:lnTo>
                <a:cubicBezTo>
                  <a:pt x="16593" y="667040"/>
                  <a:pt x="0" y="650447"/>
                  <a:pt x="0" y="629979"/>
                </a:cubicBezTo>
                <a:lnTo>
                  <a:pt x="0" y="37061"/>
                </a:lnTo>
                <a:cubicBezTo>
                  <a:pt x="0" y="16593"/>
                  <a:pt x="16593" y="0"/>
                  <a:pt x="3706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4130492" y="5447489"/>
            <a:ext cx="1667599" cy="296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51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5%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149021" y="5743951"/>
            <a:ext cx="1630541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6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Mauvaise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55866" y="6151587"/>
            <a:ext cx="5336316" cy="240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6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Origines: géologique (dissolution) et anthropique (pollution).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86473" y="1315550"/>
            <a:ext cx="5632778" cy="3353726"/>
          </a:xfrm>
          <a:custGeom>
            <a:avLst/>
            <a:gdLst/>
            <a:ahLst/>
            <a:cxnLst/>
            <a:rect l="l" t="t" r="r" b="b"/>
            <a:pathLst>
              <a:path w="5632778" h="3353726">
                <a:moveTo>
                  <a:pt x="37058" y="0"/>
                </a:moveTo>
                <a:lnTo>
                  <a:pt x="5595720" y="0"/>
                </a:lnTo>
                <a:cubicBezTo>
                  <a:pt x="5616187" y="0"/>
                  <a:pt x="5632778" y="16591"/>
                  <a:pt x="5632778" y="37058"/>
                </a:cubicBezTo>
                <a:lnTo>
                  <a:pt x="5632778" y="3279609"/>
                </a:lnTo>
                <a:cubicBezTo>
                  <a:pt x="5632778" y="3320543"/>
                  <a:pt x="5599595" y="3353726"/>
                  <a:pt x="5558661" y="3353726"/>
                </a:cubicBezTo>
                <a:lnTo>
                  <a:pt x="74117" y="3353726"/>
                </a:lnTo>
                <a:cubicBezTo>
                  <a:pt x="33183" y="3353726"/>
                  <a:pt x="0" y="3320543"/>
                  <a:pt x="0" y="3279609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587" dist="37058" dir="540000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186473" y="1315550"/>
            <a:ext cx="5632778" cy="37058"/>
          </a:xfrm>
          <a:custGeom>
            <a:avLst/>
            <a:gdLst/>
            <a:ahLst/>
            <a:cxnLst/>
            <a:rect l="l" t="t" r="r" b="b"/>
            <a:pathLst>
              <a:path w="5632778" h="37058">
                <a:moveTo>
                  <a:pt x="37058" y="0"/>
                </a:moveTo>
                <a:lnTo>
                  <a:pt x="5595720" y="0"/>
                </a:lnTo>
                <a:cubicBezTo>
                  <a:pt x="5616187" y="0"/>
                  <a:pt x="5632778" y="16591"/>
                  <a:pt x="5632778" y="37058"/>
                </a:cubicBezTo>
                <a:lnTo>
                  <a:pt x="5632778" y="37058"/>
                </a:lnTo>
                <a:lnTo>
                  <a:pt x="0" y="37058"/>
                </a:ln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5" name="Shape 33"/>
          <p:cNvSpPr/>
          <p:nvPr/>
        </p:nvSpPr>
        <p:spPr>
          <a:xfrm>
            <a:off x="6418084" y="1556426"/>
            <a:ext cx="138967" cy="185289"/>
          </a:xfrm>
          <a:custGeom>
            <a:avLst/>
            <a:gdLst/>
            <a:ahLst/>
            <a:cxnLst/>
            <a:rect l="l" t="t" r="r" b="b"/>
            <a:pathLst>
              <a:path w="138967" h="185289">
                <a:moveTo>
                  <a:pt x="0" y="68253"/>
                </a:moveTo>
                <a:cubicBezTo>
                  <a:pt x="0" y="30544"/>
                  <a:pt x="31123" y="0"/>
                  <a:pt x="69483" y="0"/>
                </a:cubicBezTo>
                <a:cubicBezTo>
                  <a:pt x="107844" y="0"/>
                  <a:pt x="138967" y="30544"/>
                  <a:pt x="138967" y="68253"/>
                </a:cubicBezTo>
                <a:cubicBezTo>
                  <a:pt x="138967" y="111427"/>
                  <a:pt x="95467" y="163177"/>
                  <a:pt x="77300" y="182900"/>
                </a:cubicBezTo>
                <a:cubicBezTo>
                  <a:pt x="73030" y="187532"/>
                  <a:pt x="65901" y="187532"/>
                  <a:pt x="61630" y="182900"/>
                </a:cubicBezTo>
                <a:cubicBezTo>
                  <a:pt x="43463" y="163177"/>
                  <a:pt x="-36" y="111427"/>
                  <a:pt x="-36" y="68253"/>
                </a:cubicBezTo>
                <a:close/>
                <a:moveTo>
                  <a:pt x="69483" y="92644"/>
                </a:moveTo>
                <a:cubicBezTo>
                  <a:pt x="82266" y="92644"/>
                  <a:pt x="92644" y="82266"/>
                  <a:pt x="92644" y="69483"/>
                </a:cubicBezTo>
                <a:cubicBezTo>
                  <a:pt x="92644" y="56700"/>
                  <a:pt x="82266" y="46322"/>
                  <a:pt x="69483" y="46322"/>
                </a:cubicBezTo>
                <a:cubicBezTo>
                  <a:pt x="56700" y="46322"/>
                  <a:pt x="46322" y="56700"/>
                  <a:pt x="46322" y="69483"/>
                </a:cubicBezTo>
                <a:cubicBezTo>
                  <a:pt x="46322" y="82266"/>
                  <a:pt x="56700" y="92644"/>
                  <a:pt x="69483" y="926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6" name="Text 34"/>
          <p:cNvSpPr/>
          <p:nvPr/>
        </p:nvSpPr>
        <p:spPr>
          <a:xfrm>
            <a:off x="6603373" y="1519368"/>
            <a:ext cx="5123234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Région de Doukkala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71762" y="1889945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8" name="Text 36"/>
          <p:cNvSpPr/>
          <p:nvPr/>
        </p:nvSpPr>
        <p:spPr>
          <a:xfrm>
            <a:off x="6445877" y="1964061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Échantillonnage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45877" y="2186407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 stations, 6 campagnes (3 hiver, 3 été)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71762" y="2556985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1" name="Text 39"/>
          <p:cNvSpPr/>
          <p:nvPr/>
        </p:nvSpPr>
        <p:spPr>
          <a:xfrm>
            <a:off x="6445877" y="2631100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Variations saisonnières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45877" y="2853447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Température: 15-24.5°C | pH: 7.12-7.58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71762" y="3224024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4" name="Text 42"/>
          <p:cNvSpPr/>
          <p:nvPr/>
        </p:nvSpPr>
        <p:spPr>
          <a:xfrm>
            <a:off x="6445877" y="3298140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Conductivité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45877" y="3520486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1379-6526 μS/cm (variations spatiales importantes)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71762" y="3891064"/>
            <a:ext cx="5262201" cy="592924"/>
          </a:xfrm>
          <a:custGeom>
            <a:avLst/>
            <a:gdLst/>
            <a:ahLst/>
            <a:cxnLst/>
            <a:rect l="l" t="t" r="r" b="b"/>
            <a:pathLst>
              <a:path w="5262201" h="592924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555866"/>
                </a:lnTo>
                <a:cubicBezTo>
                  <a:pt x="5262201" y="576333"/>
                  <a:pt x="5245609" y="592924"/>
                  <a:pt x="5225143" y="592924"/>
                </a:cubicBezTo>
                <a:lnTo>
                  <a:pt x="37058" y="592924"/>
                </a:lnTo>
                <a:cubicBezTo>
                  <a:pt x="16591" y="592924"/>
                  <a:pt x="0" y="576333"/>
                  <a:pt x="0" y="55586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7" name="Text 45"/>
          <p:cNvSpPr/>
          <p:nvPr/>
        </p:nvSpPr>
        <p:spPr>
          <a:xfrm>
            <a:off x="6445877" y="3965179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Contamination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45877" y="4187526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Bactérienne marquée en été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186473" y="4817508"/>
            <a:ext cx="5632778" cy="2038176"/>
          </a:xfrm>
          <a:custGeom>
            <a:avLst/>
            <a:gdLst/>
            <a:ahLst/>
            <a:cxnLst/>
            <a:rect l="l" t="t" r="r" b="b"/>
            <a:pathLst>
              <a:path w="5632778" h="2038176">
                <a:moveTo>
                  <a:pt x="74108" y="0"/>
                </a:moveTo>
                <a:lnTo>
                  <a:pt x="5558670" y="0"/>
                </a:lnTo>
                <a:cubicBezTo>
                  <a:pt x="5599599" y="0"/>
                  <a:pt x="5632778" y="33179"/>
                  <a:pt x="5632778" y="74108"/>
                </a:cubicBezTo>
                <a:lnTo>
                  <a:pt x="5632778" y="1964068"/>
                </a:lnTo>
                <a:cubicBezTo>
                  <a:pt x="5632778" y="2004997"/>
                  <a:pt x="5599599" y="2038176"/>
                  <a:pt x="5558670" y="2038176"/>
                </a:cubicBezTo>
                <a:lnTo>
                  <a:pt x="74108" y="2038176"/>
                </a:lnTo>
                <a:cubicBezTo>
                  <a:pt x="33179" y="2038176"/>
                  <a:pt x="0" y="2004997"/>
                  <a:pt x="0" y="1964068"/>
                </a:cubicBezTo>
                <a:lnTo>
                  <a:pt x="0" y="74108"/>
                </a:lnTo>
                <a:cubicBezTo>
                  <a:pt x="0" y="33207"/>
                  <a:pt x="33207" y="0"/>
                  <a:pt x="7410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587" dist="37058" dir="5400000">
              <a:srgbClr val="000000">
                <a:alpha val="10196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6371762" y="5002796"/>
            <a:ext cx="535484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5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Facteurs de Pollution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90291" y="5410432"/>
            <a:ext cx="148231" cy="148231"/>
          </a:xfrm>
          <a:custGeom>
            <a:avLst/>
            <a:gdLst/>
            <a:ahLst/>
            <a:cxnLst/>
            <a:rect l="l" t="t" r="r" b="b"/>
            <a:pathLst>
              <a:path w="148231" h="148231">
                <a:moveTo>
                  <a:pt x="9264" y="9264"/>
                </a:moveTo>
                <a:cubicBezTo>
                  <a:pt x="4140" y="9264"/>
                  <a:pt x="0" y="13404"/>
                  <a:pt x="0" y="18529"/>
                </a:cubicBezTo>
                <a:lnTo>
                  <a:pt x="0" y="125070"/>
                </a:lnTo>
                <a:cubicBezTo>
                  <a:pt x="0" y="132742"/>
                  <a:pt x="6225" y="138967"/>
                  <a:pt x="13897" y="138967"/>
                </a:cubicBezTo>
                <a:lnTo>
                  <a:pt x="134334" y="138967"/>
                </a:lnTo>
                <a:cubicBezTo>
                  <a:pt x="142006" y="138967"/>
                  <a:pt x="148231" y="132742"/>
                  <a:pt x="148231" y="125070"/>
                </a:cubicBezTo>
                <a:lnTo>
                  <a:pt x="148231" y="44064"/>
                </a:lnTo>
                <a:cubicBezTo>
                  <a:pt x="148231" y="38795"/>
                  <a:pt x="142614" y="35465"/>
                  <a:pt x="137982" y="37955"/>
                </a:cubicBezTo>
                <a:lnTo>
                  <a:pt x="92644" y="62361"/>
                </a:lnTo>
                <a:lnTo>
                  <a:pt x="92644" y="44064"/>
                </a:lnTo>
                <a:cubicBezTo>
                  <a:pt x="92644" y="38795"/>
                  <a:pt x="87028" y="35465"/>
                  <a:pt x="82396" y="37955"/>
                </a:cubicBezTo>
                <a:lnTo>
                  <a:pt x="37058" y="62361"/>
                </a:lnTo>
                <a:lnTo>
                  <a:pt x="37058" y="18529"/>
                </a:lnTo>
                <a:cubicBezTo>
                  <a:pt x="37058" y="13404"/>
                  <a:pt x="32918" y="9264"/>
                  <a:pt x="27793" y="9264"/>
                </a:cubicBezTo>
                <a:lnTo>
                  <a:pt x="9264" y="9264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2" name="Text 50"/>
          <p:cNvSpPr/>
          <p:nvPr/>
        </p:nvSpPr>
        <p:spPr>
          <a:xfrm>
            <a:off x="6631166" y="5373374"/>
            <a:ext cx="264036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Activités agricoles:</a:t>
            </a:r>
            <a:pPr>
              <a:lnSpc>
                <a:spcPct val="130000"/>
              </a:lnSpc>
            </a:pPr>
            <a:r>
              <a:rPr lang="en-US" sz="116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fertilisation, irrigation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81026" y="5706894"/>
            <a:ext cx="166760" cy="148231"/>
          </a:xfrm>
          <a:custGeom>
            <a:avLst/>
            <a:gdLst/>
            <a:ahLst/>
            <a:cxnLst/>
            <a:rect l="l" t="t" r="r" b="b"/>
            <a:pathLst>
              <a:path w="166760" h="148231">
                <a:moveTo>
                  <a:pt x="92644" y="0"/>
                </a:moveTo>
                <a:cubicBezTo>
                  <a:pt x="82425" y="0"/>
                  <a:pt x="74116" y="8309"/>
                  <a:pt x="74116" y="18529"/>
                </a:cubicBezTo>
                <a:lnTo>
                  <a:pt x="74116" y="27793"/>
                </a:lnTo>
                <a:lnTo>
                  <a:pt x="60219" y="27793"/>
                </a:lnTo>
                <a:lnTo>
                  <a:pt x="60219" y="6948"/>
                </a:lnTo>
                <a:cubicBezTo>
                  <a:pt x="60219" y="3098"/>
                  <a:pt x="57121" y="0"/>
                  <a:pt x="53271" y="0"/>
                </a:cubicBezTo>
                <a:cubicBezTo>
                  <a:pt x="49420" y="0"/>
                  <a:pt x="46322" y="3098"/>
                  <a:pt x="46322" y="6948"/>
                </a:cubicBezTo>
                <a:lnTo>
                  <a:pt x="46322" y="27793"/>
                </a:lnTo>
                <a:lnTo>
                  <a:pt x="27793" y="27793"/>
                </a:lnTo>
                <a:lnTo>
                  <a:pt x="27793" y="6948"/>
                </a:lnTo>
                <a:cubicBezTo>
                  <a:pt x="27793" y="3098"/>
                  <a:pt x="24696" y="0"/>
                  <a:pt x="20845" y="0"/>
                </a:cubicBezTo>
                <a:cubicBezTo>
                  <a:pt x="16994" y="0"/>
                  <a:pt x="13897" y="3098"/>
                  <a:pt x="13897" y="6948"/>
                </a:cubicBezTo>
                <a:lnTo>
                  <a:pt x="13897" y="28372"/>
                </a:lnTo>
                <a:cubicBezTo>
                  <a:pt x="5906" y="30428"/>
                  <a:pt x="0" y="37695"/>
                  <a:pt x="0" y="46322"/>
                </a:cubicBezTo>
                <a:lnTo>
                  <a:pt x="0" y="129702"/>
                </a:lnTo>
                <a:cubicBezTo>
                  <a:pt x="0" y="139922"/>
                  <a:pt x="8309" y="148231"/>
                  <a:pt x="18529" y="148231"/>
                </a:cubicBezTo>
                <a:lnTo>
                  <a:pt x="148231" y="148231"/>
                </a:lnTo>
                <a:cubicBezTo>
                  <a:pt x="158451" y="148231"/>
                  <a:pt x="166760" y="139922"/>
                  <a:pt x="166760" y="129702"/>
                </a:cubicBezTo>
                <a:lnTo>
                  <a:pt x="166760" y="74116"/>
                </a:lnTo>
                <a:cubicBezTo>
                  <a:pt x="166760" y="63896"/>
                  <a:pt x="158451" y="55587"/>
                  <a:pt x="148231" y="55587"/>
                </a:cubicBezTo>
                <a:lnTo>
                  <a:pt x="129702" y="55587"/>
                </a:lnTo>
                <a:lnTo>
                  <a:pt x="129702" y="18529"/>
                </a:lnTo>
                <a:cubicBezTo>
                  <a:pt x="129702" y="8309"/>
                  <a:pt x="121393" y="0"/>
                  <a:pt x="111173" y="0"/>
                </a:cubicBezTo>
                <a:lnTo>
                  <a:pt x="92644" y="0"/>
                </a:lnTo>
                <a:close/>
                <a:moveTo>
                  <a:pt x="111173" y="32426"/>
                </a:moveTo>
                <a:lnTo>
                  <a:pt x="111173" y="41690"/>
                </a:lnTo>
                <a:cubicBezTo>
                  <a:pt x="111173" y="44238"/>
                  <a:pt x="109089" y="46322"/>
                  <a:pt x="106541" y="46322"/>
                </a:cubicBezTo>
                <a:lnTo>
                  <a:pt x="97277" y="46322"/>
                </a:lnTo>
                <a:cubicBezTo>
                  <a:pt x="94729" y="46322"/>
                  <a:pt x="92644" y="44238"/>
                  <a:pt x="92644" y="41690"/>
                </a:cubicBezTo>
                <a:lnTo>
                  <a:pt x="92644" y="32426"/>
                </a:lnTo>
                <a:cubicBezTo>
                  <a:pt x="92644" y="29878"/>
                  <a:pt x="94729" y="27793"/>
                  <a:pt x="97277" y="27793"/>
                </a:cubicBezTo>
                <a:lnTo>
                  <a:pt x="106541" y="27793"/>
                </a:lnTo>
                <a:cubicBezTo>
                  <a:pt x="109089" y="27793"/>
                  <a:pt x="111173" y="29878"/>
                  <a:pt x="111173" y="32426"/>
                </a:cubicBezTo>
                <a:close/>
                <a:moveTo>
                  <a:pt x="106541" y="55587"/>
                </a:moveTo>
                <a:cubicBezTo>
                  <a:pt x="109089" y="55587"/>
                  <a:pt x="111173" y="57671"/>
                  <a:pt x="111173" y="60219"/>
                </a:cubicBezTo>
                <a:lnTo>
                  <a:pt x="111173" y="69483"/>
                </a:lnTo>
                <a:cubicBezTo>
                  <a:pt x="111173" y="72031"/>
                  <a:pt x="109089" y="74116"/>
                  <a:pt x="106541" y="74116"/>
                </a:cubicBezTo>
                <a:lnTo>
                  <a:pt x="97277" y="74116"/>
                </a:lnTo>
                <a:cubicBezTo>
                  <a:pt x="94729" y="74116"/>
                  <a:pt x="92644" y="72031"/>
                  <a:pt x="92644" y="69483"/>
                </a:cubicBezTo>
                <a:lnTo>
                  <a:pt x="92644" y="60219"/>
                </a:lnTo>
                <a:cubicBezTo>
                  <a:pt x="92644" y="57671"/>
                  <a:pt x="94729" y="55587"/>
                  <a:pt x="97277" y="55587"/>
                </a:cubicBezTo>
                <a:lnTo>
                  <a:pt x="106541" y="55587"/>
                </a:lnTo>
                <a:close/>
                <a:moveTo>
                  <a:pt x="111173" y="88012"/>
                </a:moveTo>
                <a:lnTo>
                  <a:pt x="111173" y="97277"/>
                </a:lnTo>
                <a:cubicBezTo>
                  <a:pt x="111173" y="99824"/>
                  <a:pt x="109089" y="101909"/>
                  <a:pt x="106541" y="101909"/>
                </a:cubicBezTo>
                <a:lnTo>
                  <a:pt x="97277" y="101909"/>
                </a:lnTo>
                <a:cubicBezTo>
                  <a:pt x="94729" y="101909"/>
                  <a:pt x="92644" y="99824"/>
                  <a:pt x="92644" y="97277"/>
                </a:cubicBezTo>
                <a:lnTo>
                  <a:pt x="92644" y="88012"/>
                </a:lnTo>
                <a:cubicBezTo>
                  <a:pt x="92644" y="85464"/>
                  <a:pt x="94729" y="83380"/>
                  <a:pt x="97277" y="83380"/>
                </a:cubicBezTo>
                <a:lnTo>
                  <a:pt x="106541" y="83380"/>
                </a:lnTo>
                <a:cubicBezTo>
                  <a:pt x="109089" y="83380"/>
                  <a:pt x="111173" y="85464"/>
                  <a:pt x="111173" y="88012"/>
                </a:cubicBezTo>
                <a:close/>
                <a:moveTo>
                  <a:pt x="143599" y="83380"/>
                </a:moveTo>
                <a:cubicBezTo>
                  <a:pt x="146147" y="83380"/>
                  <a:pt x="148231" y="85464"/>
                  <a:pt x="148231" y="88012"/>
                </a:cubicBezTo>
                <a:lnTo>
                  <a:pt x="148231" y="97277"/>
                </a:lnTo>
                <a:cubicBezTo>
                  <a:pt x="148231" y="99824"/>
                  <a:pt x="146147" y="101909"/>
                  <a:pt x="143599" y="101909"/>
                </a:cubicBezTo>
                <a:lnTo>
                  <a:pt x="134334" y="101909"/>
                </a:lnTo>
                <a:cubicBezTo>
                  <a:pt x="131787" y="101909"/>
                  <a:pt x="129702" y="99824"/>
                  <a:pt x="129702" y="97277"/>
                </a:cubicBezTo>
                <a:lnTo>
                  <a:pt x="129702" y="88012"/>
                </a:lnTo>
                <a:cubicBezTo>
                  <a:pt x="129702" y="85464"/>
                  <a:pt x="131787" y="83380"/>
                  <a:pt x="134334" y="83380"/>
                </a:cubicBezTo>
                <a:lnTo>
                  <a:pt x="143599" y="83380"/>
                </a:lnTo>
                <a:close/>
                <a:moveTo>
                  <a:pt x="74116" y="88012"/>
                </a:moveTo>
                <a:lnTo>
                  <a:pt x="74116" y="97277"/>
                </a:lnTo>
                <a:cubicBezTo>
                  <a:pt x="74116" y="99824"/>
                  <a:pt x="72031" y="101909"/>
                  <a:pt x="69483" y="101909"/>
                </a:cubicBezTo>
                <a:lnTo>
                  <a:pt x="60219" y="101909"/>
                </a:lnTo>
                <a:cubicBezTo>
                  <a:pt x="57671" y="101909"/>
                  <a:pt x="55587" y="99824"/>
                  <a:pt x="55587" y="97277"/>
                </a:cubicBezTo>
                <a:lnTo>
                  <a:pt x="55587" y="88012"/>
                </a:lnTo>
                <a:cubicBezTo>
                  <a:pt x="55587" y="85464"/>
                  <a:pt x="57671" y="83380"/>
                  <a:pt x="60219" y="83380"/>
                </a:cubicBezTo>
                <a:lnTo>
                  <a:pt x="69483" y="83380"/>
                </a:lnTo>
                <a:cubicBezTo>
                  <a:pt x="72031" y="83380"/>
                  <a:pt x="74116" y="85464"/>
                  <a:pt x="74116" y="88012"/>
                </a:cubicBezTo>
                <a:close/>
                <a:moveTo>
                  <a:pt x="69483" y="55587"/>
                </a:moveTo>
                <a:cubicBezTo>
                  <a:pt x="72031" y="55587"/>
                  <a:pt x="74116" y="57671"/>
                  <a:pt x="74116" y="60219"/>
                </a:cubicBezTo>
                <a:lnTo>
                  <a:pt x="74116" y="69483"/>
                </a:lnTo>
                <a:cubicBezTo>
                  <a:pt x="74116" y="72031"/>
                  <a:pt x="72031" y="74116"/>
                  <a:pt x="69483" y="74116"/>
                </a:cubicBezTo>
                <a:lnTo>
                  <a:pt x="60219" y="74116"/>
                </a:lnTo>
                <a:cubicBezTo>
                  <a:pt x="57671" y="74116"/>
                  <a:pt x="55587" y="72031"/>
                  <a:pt x="55587" y="69483"/>
                </a:cubicBezTo>
                <a:lnTo>
                  <a:pt x="55587" y="60219"/>
                </a:lnTo>
                <a:cubicBezTo>
                  <a:pt x="55587" y="57671"/>
                  <a:pt x="57671" y="55587"/>
                  <a:pt x="60219" y="55587"/>
                </a:cubicBezTo>
                <a:lnTo>
                  <a:pt x="69483" y="55587"/>
                </a:lnTo>
                <a:close/>
                <a:moveTo>
                  <a:pt x="37058" y="88012"/>
                </a:moveTo>
                <a:lnTo>
                  <a:pt x="37058" y="97277"/>
                </a:lnTo>
                <a:cubicBezTo>
                  <a:pt x="37058" y="99824"/>
                  <a:pt x="34973" y="101909"/>
                  <a:pt x="32426" y="101909"/>
                </a:cubicBezTo>
                <a:lnTo>
                  <a:pt x="23161" y="101909"/>
                </a:lnTo>
                <a:cubicBezTo>
                  <a:pt x="20613" y="101909"/>
                  <a:pt x="18529" y="99824"/>
                  <a:pt x="18529" y="97277"/>
                </a:cubicBezTo>
                <a:lnTo>
                  <a:pt x="18529" y="88012"/>
                </a:lnTo>
                <a:cubicBezTo>
                  <a:pt x="18529" y="85464"/>
                  <a:pt x="20613" y="83380"/>
                  <a:pt x="23161" y="83380"/>
                </a:cubicBezTo>
                <a:lnTo>
                  <a:pt x="32426" y="83380"/>
                </a:lnTo>
                <a:cubicBezTo>
                  <a:pt x="34973" y="83380"/>
                  <a:pt x="37058" y="85464"/>
                  <a:pt x="37058" y="88012"/>
                </a:cubicBezTo>
                <a:close/>
                <a:moveTo>
                  <a:pt x="32426" y="55587"/>
                </a:moveTo>
                <a:cubicBezTo>
                  <a:pt x="34973" y="55587"/>
                  <a:pt x="37058" y="57671"/>
                  <a:pt x="37058" y="60219"/>
                </a:cubicBezTo>
                <a:lnTo>
                  <a:pt x="37058" y="69483"/>
                </a:lnTo>
                <a:cubicBezTo>
                  <a:pt x="37058" y="72031"/>
                  <a:pt x="34973" y="74116"/>
                  <a:pt x="32426" y="74116"/>
                </a:cubicBezTo>
                <a:lnTo>
                  <a:pt x="23161" y="74116"/>
                </a:lnTo>
                <a:cubicBezTo>
                  <a:pt x="20613" y="74116"/>
                  <a:pt x="18529" y="72031"/>
                  <a:pt x="18529" y="69483"/>
                </a:cubicBezTo>
                <a:lnTo>
                  <a:pt x="18529" y="60219"/>
                </a:lnTo>
                <a:cubicBezTo>
                  <a:pt x="18529" y="57671"/>
                  <a:pt x="20613" y="55587"/>
                  <a:pt x="23161" y="55587"/>
                </a:cubicBezTo>
                <a:lnTo>
                  <a:pt x="32426" y="5558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4" name="Text 52"/>
          <p:cNvSpPr/>
          <p:nvPr/>
        </p:nvSpPr>
        <p:spPr>
          <a:xfrm>
            <a:off x="6631166" y="5669836"/>
            <a:ext cx="2538456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Rejets urbains:</a:t>
            </a:r>
            <a:pPr>
              <a:lnSpc>
                <a:spcPct val="130000"/>
              </a:lnSpc>
            </a:pPr>
            <a:r>
              <a:rPr lang="en-US" sz="116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eaux usées non traitées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418084" y="6003356"/>
            <a:ext cx="92644" cy="148231"/>
          </a:xfrm>
          <a:custGeom>
            <a:avLst/>
            <a:gdLst/>
            <a:ahLst/>
            <a:cxnLst/>
            <a:rect l="l" t="t" r="r" b="b"/>
            <a:pathLst>
              <a:path w="92644" h="148231">
                <a:moveTo>
                  <a:pt x="46322" y="0"/>
                </a:moveTo>
                <a:cubicBezTo>
                  <a:pt x="30978" y="0"/>
                  <a:pt x="18529" y="12449"/>
                  <a:pt x="18529" y="27793"/>
                </a:cubicBezTo>
                <a:lnTo>
                  <a:pt x="18529" y="75476"/>
                </a:lnTo>
                <a:cubicBezTo>
                  <a:pt x="9988" y="83090"/>
                  <a:pt x="4632" y="94208"/>
                  <a:pt x="4632" y="106541"/>
                </a:cubicBezTo>
                <a:cubicBezTo>
                  <a:pt x="4632" y="129557"/>
                  <a:pt x="23306" y="148231"/>
                  <a:pt x="46322" y="148231"/>
                </a:cubicBezTo>
                <a:cubicBezTo>
                  <a:pt x="69339" y="148231"/>
                  <a:pt x="88012" y="129557"/>
                  <a:pt x="88012" y="106541"/>
                </a:cubicBezTo>
                <a:cubicBezTo>
                  <a:pt x="88012" y="94208"/>
                  <a:pt x="82656" y="83090"/>
                  <a:pt x="74116" y="75476"/>
                </a:cubicBezTo>
                <a:lnTo>
                  <a:pt x="74116" y="27793"/>
                </a:lnTo>
                <a:cubicBezTo>
                  <a:pt x="74116" y="12449"/>
                  <a:pt x="61666" y="0"/>
                  <a:pt x="46322" y="0"/>
                </a:cubicBezTo>
                <a:close/>
                <a:moveTo>
                  <a:pt x="64851" y="106541"/>
                </a:moveTo>
                <a:cubicBezTo>
                  <a:pt x="64851" y="116761"/>
                  <a:pt x="56542" y="125070"/>
                  <a:pt x="46322" y="125070"/>
                </a:cubicBezTo>
                <a:cubicBezTo>
                  <a:pt x="36102" y="125070"/>
                  <a:pt x="27793" y="116761"/>
                  <a:pt x="27793" y="106541"/>
                </a:cubicBezTo>
                <a:cubicBezTo>
                  <a:pt x="27793" y="98753"/>
                  <a:pt x="32570" y="92094"/>
                  <a:pt x="39374" y="89373"/>
                </a:cubicBezTo>
                <a:lnTo>
                  <a:pt x="39374" y="27793"/>
                </a:lnTo>
                <a:cubicBezTo>
                  <a:pt x="39374" y="23943"/>
                  <a:pt x="42472" y="20845"/>
                  <a:pt x="46322" y="20845"/>
                </a:cubicBezTo>
                <a:cubicBezTo>
                  <a:pt x="50173" y="20845"/>
                  <a:pt x="53271" y="23943"/>
                  <a:pt x="53271" y="27793"/>
                </a:cubicBezTo>
                <a:lnTo>
                  <a:pt x="53271" y="89373"/>
                </a:lnTo>
                <a:cubicBezTo>
                  <a:pt x="60074" y="92123"/>
                  <a:pt x="64851" y="98782"/>
                  <a:pt x="64851" y="1065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6" name="Text 54"/>
          <p:cNvSpPr/>
          <p:nvPr/>
        </p:nvSpPr>
        <p:spPr>
          <a:xfrm>
            <a:off x="6631166" y="5966298"/>
            <a:ext cx="3242553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Température:</a:t>
            </a:r>
            <a:pPr>
              <a:lnSpc>
                <a:spcPct val="130000"/>
              </a:lnSpc>
            </a:pPr>
            <a:r>
              <a:rPr lang="en-US" sz="1167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favorise la prolifération bactérienne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371762" y="6299818"/>
            <a:ext cx="5262201" cy="370578"/>
          </a:xfrm>
          <a:custGeom>
            <a:avLst/>
            <a:gdLst/>
            <a:ahLst/>
            <a:cxnLst/>
            <a:rect l="l" t="t" r="r" b="b"/>
            <a:pathLst>
              <a:path w="5262201" h="370578">
                <a:moveTo>
                  <a:pt x="37058" y="0"/>
                </a:moveTo>
                <a:lnTo>
                  <a:pt x="5225143" y="0"/>
                </a:lnTo>
                <a:cubicBezTo>
                  <a:pt x="5245609" y="0"/>
                  <a:pt x="5262201" y="16591"/>
                  <a:pt x="5262201" y="37058"/>
                </a:cubicBezTo>
                <a:lnTo>
                  <a:pt x="5262201" y="333520"/>
                </a:lnTo>
                <a:cubicBezTo>
                  <a:pt x="5262201" y="353986"/>
                  <a:pt x="5245609" y="370578"/>
                  <a:pt x="5225143" y="370578"/>
                </a:cubicBezTo>
                <a:lnTo>
                  <a:pt x="37058" y="370578"/>
                </a:lnTo>
                <a:cubicBezTo>
                  <a:pt x="16591" y="370578"/>
                  <a:pt x="0" y="353986"/>
                  <a:pt x="0" y="333520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58" name="Text 56"/>
          <p:cNvSpPr/>
          <p:nvPr/>
        </p:nvSpPr>
        <p:spPr>
          <a:xfrm>
            <a:off x="6445877" y="6373933"/>
            <a:ext cx="5188085" cy="222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67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Coliformes totaux:</a:t>
            </a:r>
            <a:pPr>
              <a:lnSpc>
                <a:spcPct val="130000"/>
              </a:lnSpc>
            </a:pPr>
            <a:r>
              <a:rPr lang="en-US" sz="1167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jusqu'à 2486 CFU/100ml en hiver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851" y="365851"/>
            <a:ext cx="115334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spc="58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07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851" y="621947"/>
            <a:ext cx="11624930" cy="365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93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Région du Gharb et Bassin d'Essaouira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851" y="1097554"/>
            <a:ext cx="731703" cy="36585"/>
          </a:xfrm>
          <a:custGeom>
            <a:avLst/>
            <a:gdLst/>
            <a:ahLst/>
            <a:cxnLst/>
            <a:rect l="l" t="t" r="r" b="b"/>
            <a:pathLst>
              <a:path w="731703" h="36585">
                <a:moveTo>
                  <a:pt x="0" y="0"/>
                </a:moveTo>
                <a:lnTo>
                  <a:pt x="731703" y="0"/>
                </a:lnTo>
                <a:lnTo>
                  <a:pt x="731703" y="36585"/>
                </a:lnTo>
                <a:lnTo>
                  <a:pt x="0" y="36585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65851" y="1298773"/>
            <a:ext cx="5643259" cy="2981689"/>
          </a:xfrm>
          <a:custGeom>
            <a:avLst/>
            <a:gdLst/>
            <a:ahLst/>
            <a:cxnLst/>
            <a:rect l="l" t="t" r="r" b="b"/>
            <a:pathLst>
              <a:path w="5643259" h="2981689">
                <a:moveTo>
                  <a:pt x="36585" y="0"/>
                </a:moveTo>
                <a:lnTo>
                  <a:pt x="5606674" y="0"/>
                </a:lnTo>
                <a:cubicBezTo>
                  <a:pt x="5626879" y="0"/>
                  <a:pt x="5643259" y="16380"/>
                  <a:pt x="5643259" y="36585"/>
                </a:cubicBezTo>
                <a:lnTo>
                  <a:pt x="5643259" y="2908519"/>
                </a:lnTo>
                <a:cubicBezTo>
                  <a:pt x="5643259" y="2948903"/>
                  <a:pt x="5610472" y="2981689"/>
                  <a:pt x="5570088" y="2981689"/>
                </a:cubicBezTo>
                <a:lnTo>
                  <a:pt x="73171" y="2981689"/>
                </a:lnTo>
                <a:cubicBezTo>
                  <a:pt x="32760" y="2981689"/>
                  <a:pt x="0" y="2948930"/>
                  <a:pt x="0" y="2908519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878" dist="3658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851" y="1298773"/>
            <a:ext cx="5643259" cy="36585"/>
          </a:xfrm>
          <a:custGeom>
            <a:avLst/>
            <a:gdLst/>
            <a:ahLst/>
            <a:cxnLst/>
            <a:rect l="l" t="t" r="r" b="b"/>
            <a:pathLst>
              <a:path w="5643259" h="36585">
                <a:moveTo>
                  <a:pt x="36585" y="0"/>
                </a:moveTo>
                <a:lnTo>
                  <a:pt x="5606674" y="0"/>
                </a:lnTo>
                <a:cubicBezTo>
                  <a:pt x="5626879" y="0"/>
                  <a:pt x="5643259" y="16380"/>
                  <a:pt x="5643259" y="36585"/>
                </a:cubicBezTo>
                <a:lnTo>
                  <a:pt x="5643259" y="36585"/>
                </a:lnTo>
                <a:lnTo>
                  <a:pt x="0" y="36585"/>
                </a:ln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594509" y="1536576"/>
            <a:ext cx="137194" cy="182926"/>
          </a:xfrm>
          <a:custGeom>
            <a:avLst/>
            <a:gdLst/>
            <a:ahLst/>
            <a:cxnLst/>
            <a:rect l="l" t="t" r="r" b="b"/>
            <a:pathLst>
              <a:path w="137194" h="182926">
                <a:moveTo>
                  <a:pt x="0" y="67382"/>
                </a:moveTo>
                <a:cubicBezTo>
                  <a:pt x="0" y="30154"/>
                  <a:pt x="30726" y="0"/>
                  <a:pt x="68597" y="0"/>
                </a:cubicBezTo>
                <a:cubicBezTo>
                  <a:pt x="106468" y="0"/>
                  <a:pt x="137194" y="30154"/>
                  <a:pt x="137194" y="67382"/>
                </a:cubicBezTo>
                <a:cubicBezTo>
                  <a:pt x="137194" y="110006"/>
                  <a:pt x="94250" y="161096"/>
                  <a:pt x="76314" y="180568"/>
                </a:cubicBezTo>
                <a:cubicBezTo>
                  <a:pt x="72098" y="185141"/>
                  <a:pt x="65060" y="185141"/>
                  <a:pt x="60844" y="180568"/>
                </a:cubicBezTo>
                <a:cubicBezTo>
                  <a:pt x="42909" y="161096"/>
                  <a:pt x="-36" y="110006"/>
                  <a:pt x="-36" y="67382"/>
                </a:cubicBezTo>
                <a:close/>
                <a:moveTo>
                  <a:pt x="68597" y="91463"/>
                </a:moveTo>
                <a:cubicBezTo>
                  <a:pt x="81217" y="91463"/>
                  <a:pt x="91463" y="81217"/>
                  <a:pt x="91463" y="68597"/>
                </a:cubicBezTo>
                <a:cubicBezTo>
                  <a:pt x="91463" y="55977"/>
                  <a:pt x="81217" y="45731"/>
                  <a:pt x="68597" y="45731"/>
                </a:cubicBezTo>
                <a:cubicBezTo>
                  <a:pt x="55977" y="45731"/>
                  <a:pt x="45731" y="55977"/>
                  <a:pt x="45731" y="68597"/>
                </a:cubicBezTo>
                <a:cubicBezTo>
                  <a:pt x="45731" y="81217"/>
                  <a:pt x="55977" y="91463"/>
                  <a:pt x="68597" y="914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8" name="Text 6"/>
          <p:cNvSpPr/>
          <p:nvPr/>
        </p:nvSpPr>
        <p:spPr>
          <a:xfrm>
            <a:off x="777434" y="1499991"/>
            <a:ext cx="5140213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Région du Gharb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777" y="1865842"/>
            <a:ext cx="5277407" cy="658533"/>
          </a:xfrm>
          <a:custGeom>
            <a:avLst/>
            <a:gdLst/>
            <a:ahLst/>
            <a:cxnLst/>
            <a:rect l="l" t="t" r="r" b="b"/>
            <a:pathLst>
              <a:path w="5277407" h="658533">
                <a:moveTo>
                  <a:pt x="36588" y="0"/>
                </a:moveTo>
                <a:lnTo>
                  <a:pt x="5240819" y="0"/>
                </a:lnTo>
                <a:cubicBezTo>
                  <a:pt x="5261026" y="0"/>
                  <a:pt x="5277407" y="16381"/>
                  <a:pt x="5277407" y="36588"/>
                </a:cubicBezTo>
                <a:lnTo>
                  <a:pt x="5277407" y="621945"/>
                </a:lnTo>
                <a:cubicBezTo>
                  <a:pt x="5277407" y="642152"/>
                  <a:pt x="5261026" y="658533"/>
                  <a:pt x="5240819" y="658533"/>
                </a:cubicBezTo>
                <a:lnTo>
                  <a:pt x="36588" y="658533"/>
                </a:lnTo>
                <a:cubicBezTo>
                  <a:pt x="16381" y="658533"/>
                  <a:pt x="0" y="642152"/>
                  <a:pt x="0" y="621945"/>
                </a:cubicBezTo>
                <a:lnTo>
                  <a:pt x="0" y="36588"/>
                </a:lnTo>
                <a:cubicBezTo>
                  <a:pt x="0" y="16381"/>
                  <a:pt x="16381" y="0"/>
                  <a:pt x="365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0" name="Text 8"/>
          <p:cNvSpPr/>
          <p:nvPr/>
        </p:nvSpPr>
        <p:spPr>
          <a:xfrm>
            <a:off x="658533" y="1975598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Pollution par Nitrates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8533" y="2195109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Agriculture intensive, périmètre irrigué majeur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777" y="2634131"/>
            <a:ext cx="5277407" cy="658533"/>
          </a:xfrm>
          <a:custGeom>
            <a:avLst/>
            <a:gdLst/>
            <a:ahLst/>
            <a:cxnLst/>
            <a:rect l="l" t="t" r="r" b="b"/>
            <a:pathLst>
              <a:path w="5277407" h="658533">
                <a:moveTo>
                  <a:pt x="36588" y="0"/>
                </a:moveTo>
                <a:lnTo>
                  <a:pt x="5240819" y="0"/>
                </a:lnTo>
                <a:cubicBezTo>
                  <a:pt x="5261026" y="0"/>
                  <a:pt x="5277407" y="16381"/>
                  <a:pt x="5277407" y="36588"/>
                </a:cubicBezTo>
                <a:lnTo>
                  <a:pt x="5277407" y="621945"/>
                </a:lnTo>
                <a:cubicBezTo>
                  <a:pt x="5277407" y="642152"/>
                  <a:pt x="5261026" y="658533"/>
                  <a:pt x="5240819" y="658533"/>
                </a:cubicBezTo>
                <a:lnTo>
                  <a:pt x="36588" y="658533"/>
                </a:lnTo>
                <a:cubicBezTo>
                  <a:pt x="16381" y="658533"/>
                  <a:pt x="0" y="642152"/>
                  <a:pt x="0" y="621945"/>
                </a:cubicBezTo>
                <a:lnTo>
                  <a:pt x="0" y="36588"/>
                </a:lnTo>
                <a:cubicBezTo>
                  <a:pt x="0" y="16381"/>
                  <a:pt x="16381" y="0"/>
                  <a:pt x="36588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3" name="Text 11"/>
          <p:cNvSpPr/>
          <p:nvPr/>
        </p:nvSpPr>
        <p:spPr>
          <a:xfrm>
            <a:off x="658533" y="2743886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Sources de contamination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8533" y="2963397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Engrais azotés, eaux usées urbaines et agro-industrielles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777" y="3402419"/>
            <a:ext cx="5277407" cy="695118"/>
          </a:xfrm>
          <a:custGeom>
            <a:avLst/>
            <a:gdLst/>
            <a:ahLst/>
            <a:cxnLst/>
            <a:rect l="l" t="t" r="r" b="b"/>
            <a:pathLst>
              <a:path w="5277407" h="695118">
                <a:moveTo>
                  <a:pt x="36584" y="0"/>
                </a:moveTo>
                <a:lnTo>
                  <a:pt x="5240823" y="0"/>
                </a:lnTo>
                <a:cubicBezTo>
                  <a:pt x="5261028" y="0"/>
                  <a:pt x="5277407" y="16379"/>
                  <a:pt x="5277407" y="36584"/>
                </a:cubicBezTo>
                <a:lnTo>
                  <a:pt x="5277407" y="658534"/>
                </a:lnTo>
                <a:cubicBezTo>
                  <a:pt x="5277407" y="678739"/>
                  <a:pt x="5261028" y="695118"/>
                  <a:pt x="5240823" y="695118"/>
                </a:cubicBezTo>
                <a:lnTo>
                  <a:pt x="36584" y="695118"/>
                </a:lnTo>
                <a:cubicBezTo>
                  <a:pt x="16379" y="695118"/>
                  <a:pt x="0" y="678739"/>
                  <a:pt x="0" y="658534"/>
                </a:cubicBezTo>
                <a:lnTo>
                  <a:pt x="0" y="36584"/>
                </a:lnTo>
                <a:cubicBezTo>
                  <a:pt x="0" y="16393"/>
                  <a:pt x="16393" y="0"/>
                  <a:pt x="3658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6" name="Text 14"/>
          <p:cNvSpPr/>
          <p:nvPr/>
        </p:nvSpPr>
        <p:spPr>
          <a:xfrm>
            <a:off x="658533" y="3512174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Indice NPI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533" y="3768270"/>
            <a:ext cx="513106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Nitrogen Pollution Index pour évaluer la pollution azotée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65851" y="4426803"/>
            <a:ext cx="5643259" cy="2432912"/>
          </a:xfrm>
          <a:custGeom>
            <a:avLst/>
            <a:gdLst/>
            <a:ahLst/>
            <a:cxnLst/>
            <a:rect l="l" t="t" r="r" b="b"/>
            <a:pathLst>
              <a:path w="5643259" h="2432912">
                <a:moveTo>
                  <a:pt x="73182" y="0"/>
                </a:moveTo>
                <a:lnTo>
                  <a:pt x="5570077" y="0"/>
                </a:lnTo>
                <a:cubicBezTo>
                  <a:pt x="5610494" y="0"/>
                  <a:pt x="5643259" y="32765"/>
                  <a:pt x="5643259" y="73182"/>
                </a:cubicBezTo>
                <a:lnTo>
                  <a:pt x="5643259" y="2359730"/>
                </a:lnTo>
                <a:cubicBezTo>
                  <a:pt x="5643259" y="2400148"/>
                  <a:pt x="5610494" y="2432912"/>
                  <a:pt x="5570077" y="2432912"/>
                </a:cubicBezTo>
                <a:lnTo>
                  <a:pt x="73182" y="2432912"/>
                </a:lnTo>
                <a:cubicBezTo>
                  <a:pt x="32765" y="2432912"/>
                  <a:pt x="0" y="2400148"/>
                  <a:pt x="0" y="2359730"/>
                </a:cubicBezTo>
                <a:lnTo>
                  <a:pt x="0" y="73182"/>
                </a:lnTo>
                <a:cubicBezTo>
                  <a:pt x="0" y="32765"/>
                  <a:pt x="32765" y="0"/>
                  <a:pt x="7318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878" dist="36585" dir="5400000">
              <a:srgbClr val="000000">
                <a:alpha val="10196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777" y="4609728"/>
            <a:ext cx="5368870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Méthodes d'Évaluation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6216" y="5012165"/>
            <a:ext cx="128048" cy="146341"/>
          </a:xfrm>
          <a:custGeom>
            <a:avLst/>
            <a:gdLst/>
            <a:ahLst/>
            <a:cxnLst/>
            <a:rect l="l" t="t" r="r" b="b"/>
            <a:pathLst>
              <a:path w="128048" h="146341">
                <a:moveTo>
                  <a:pt x="124275" y="20036"/>
                </a:moveTo>
                <a:cubicBezTo>
                  <a:pt x="128362" y="23009"/>
                  <a:pt x="129277" y="28725"/>
                  <a:pt x="126305" y="32812"/>
                </a:cubicBezTo>
                <a:lnTo>
                  <a:pt x="53134" y="133421"/>
                </a:lnTo>
                <a:cubicBezTo>
                  <a:pt x="51562" y="135594"/>
                  <a:pt x="49133" y="136937"/>
                  <a:pt x="46446" y="137166"/>
                </a:cubicBezTo>
                <a:cubicBezTo>
                  <a:pt x="43759" y="137394"/>
                  <a:pt x="41158" y="136394"/>
                  <a:pt x="39272" y="134508"/>
                </a:cubicBezTo>
                <a:lnTo>
                  <a:pt x="2687" y="97922"/>
                </a:lnTo>
                <a:cubicBezTo>
                  <a:pt x="-886" y="94350"/>
                  <a:pt x="-886" y="88547"/>
                  <a:pt x="2687" y="84975"/>
                </a:cubicBezTo>
                <a:cubicBezTo>
                  <a:pt x="6259" y="81402"/>
                  <a:pt x="12062" y="81402"/>
                  <a:pt x="15634" y="84975"/>
                </a:cubicBezTo>
                <a:lnTo>
                  <a:pt x="44645" y="113986"/>
                </a:lnTo>
                <a:lnTo>
                  <a:pt x="111528" y="22037"/>
                </a:lnTo>
                <a:cubicBezTo>
                  <a:pt x="114500" y="17950"/>
                  <a:pt x="120217" y="17035"/>
                  <a:pt x="124304" y="20008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1" name="Text 19"/>
          <p:cNvSpPr/>
          <p:nvPr/>
        </p:nvSpPr>
        <p:spPr>
          <a:xfrm>
            <a:off x="804873" y="4975580"/>
            <a:ext cx="2981689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Analyses chimiques:</a:t>
            </a:r>
            <a:pPr>
              <a:lnSpc>
                <a:spcPct val="130000"/>
              </a:lnSpc>
            </a:pPr>
            <a:r>
              <a:rPr lang="en-US" sz="1152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chromatographie ionique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76216" y="5304846"/>
            <a:ext cx="128048" cy="146341"/>
          </a:xfrm>
          <a:custGeom>
            <a:avLst/>
            <a:gdLst/>
            <a:ahLst/>
            <a:cxnLst/>
            <a:rect l="l" t="t" r="r" b="b"/>
            <a:pathLst>
              <a:path w="128048" h="146341">
                <a:moveTo>
                  <a:pt x="124275" y="20036"/>
                </a:moveTo>
                <a:cubicBezTo>
                  <a:pt x="128362" y="23009"/>
                  <a:pt x="129277" y="28725"/>
                  <a:pt x="126305" y="32812"/>
                </a:cubicBezTo>
                <a:lnTo>
                  <a:pt x="53134" y="133421"/>
                </a:lnTo>
                <a:cubicBezTo>
                  <a:pt x="51562" y="135594"/>
                  <a:pt x="49133" y="136937"/>
                  <a:pt x="46446" y="137166"/>
                </a:cubicBezTo>
                <a:cubicBezTo>
                  <a:pt x="43759" y="137394"/>
                  <a:pt x="41158" y="136394"/>
                  <a:pt x="39272" y="134508"/>
                </a:cubicBezTo>
                <a:lnTo>
                  <a:pt x="2687" y="97922"/>
                </a:lnTo>
                <a:cubicBezTo>
                  <a:pt x="-886" y="94350"/>
                  <a:pt x="-886" y="88547"/>
                  <a:pt x="2687" y="84975"/>
                </a:cubicBezTo>
                <a:cubicBezTo>
                  <a:pt x="6259" y="81402"/>
                  <a:pt x="12062" y="81402"/>
                  <a:pt x="15634" y="84975"/>
                </a:cubicBezTo>
                <a:lnTo>
                  <a:pt x="44645" y="113986"/>
                </a:lnTo>
                <a:lnTo>
                  <a:pt x="111528" y="22037"/>
                </a:lnTo>
                <a:cubicBezTo>
                  <a:pt x="114500" y="17950"/>
                  <a:pt x="120217" y="17035"/>
                  <a:pt x="124304" y="20008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3" name="Text 21"/>
          <p:cNvSpPr/>
          <p:nvPr/>
        </p:nvSpPr>
        <p:spPr>
          <a:xfrm>
            <a:off x="804873" y="5268261"/>
            <a:ext cx="2094500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SIG:</a:t>
            </a:r>
            <a:pPr>
              <a:lnSpc>
                <a:spcPct val="130000"/>
              </a:lnSpc>
            </a:pPr>
            <a:r>
              <a:rPr lang="en-US" sz="1152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cartographie de la pollution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6216" y="5597527"/>
            <a:ext cx="128048" cy="146341"/>
          </a:xfrm>
          <a:custGeom>
            <a:avLst/>
            <a:gdLst/>
            <a:ahLst/>
            <a:cxnLst/>
            <a:rect l="l" t="t" r="r" b="b"/>
            <a:pathLst>
              <a:path w="128048" h="146341">
                <a:moveTo>
                  <a:pt x="124275" y="20036"/>
                </a:moveTo>
                <a:cubicBezTo>
                  <a:pt x="128362" y="23009"/>
                  <a:pt x="129277" y="28725"/>
                  <a:pt x="126305" y="32812"/>
                </a:cubicBezTo>
                <a:lnTo>
                  <a:pt x="53134" y="133421"/>
                </a:lnTo>
                <a:cubicBezTo>
                  <a:pt x="51562" y="135594"/>
                  <a:pt x="49133" y="136937"/>
                  <a:pt x="46446" y="137166"/>
                </a:cubicBezTo>
                <a:cubicBezTo>
                  <a:pt x="43759" y="137394"/>
                  <a:pt x="41158" y="136394"/>
                  <a:pt x="39272" y="134508"/>
                </a:cubicBezTo>
                <a:lnTo>
                  <a:pt x="2687" y="97922"/>
                </a:lnTo>
                <a:cubicBezTo>
                  <a:pt x="-886" y="94350"/>
                  <a:pt x="-886" y="88547"/>
                  <a:pt x="2687" y="84975"/>
                </a:cubicBezTo>
                <a:cubicBezTo>
                  <a:pt x="6259" y="81402"/>
                  <a:pt x="12062" y="81402"/>
                  <a:pt x="15634" y="84975"/>
                </a:cubicBezTo>
                <a:lnTo>
                  <a:pt x="44645" y="113986"/>
                </a:lnTo>
                <a:lnTo>
                  <a:pt x="111528" y="22037"/>
                </a:lnTo>
                <a:cubicBezTo>
                  <a:pt x="114500" y="17950"/>
                  <a:pt x="120217" y="17035"/>
                  <a:pt x="124304" y="20008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5" name="Text 23"/>
          <p:cNvSpPr/>
          <p:nvPr/>
        </p:nvSpPr>
        <p:spPr>
          <a:xfrm>
            <a:off x="804873" y="5560942"/>
            <a:ext cx="1692063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Indicateurs:</a:t>
            </a:r>
            <a:pPr>
              <a:lnSpc>
                <a:spcPct val="130000"/>
              </a:lnSpc>
            </a:pPr>
            <a:r>
              <a:rPr lang="en-US" sz="1152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CE, NO₃⁻, NPI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88892" y="1298773"/>
            <a:ext cx="5643259" cy="2652423"/>
          </a:xfrm>
          <a:custGeom>
            <a:avLst/>
            <a:gdLst/>
            <a:ahLst/>
            <a:cxnLst/>
            <a:rect l="l" t="t" r="r" b="b"/>
            <a:pathLst>
              <a:path w="5643259" h="2652423">
                <a:moveTo>
                  <a:pt x="36585" y="0"/>
                </a:moveTo>
                <a:lnTo>
                  <a:pt x="5606674" y="0"/>
                </a:lnTo>
                <a:cubicBezTo>
                  <a:pt x="5626879" y="0"/>
                  <a:pt x="5643259" y="16380"/>
                  <a:pt x="5643259" y="36585"/>
                </a:cubicBezTo>
                <a:lnTo>
                  <a:pt x="5643259" y="2579243"/>
                </a:lnTo>
                <a:cubicBezTo>
                  <a:pt x="5643259" y="2619659"/>
                  <a:pt x="5610495" y="2652423"/>
                  <a:pt x="5570078" y="2652423"/>
                </a:cubicBezTo>
                <a:lnTo>
                  <a:pt x="73180" y="2652423"/>
                </a:lnTo>
                <a:cubicBezTo>
                  <a:pt x="32764" y="2652423"/>
                  <a:pt x="0" y="2619659"/>
                  <a:pt x="0" y="2579243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878" dist="36585" dir="5400000">
              <a:srgbClr val="000000">
                <a:alpha val="10196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88892" y="1298773"/>
            <a:ext cx="5643259" cy="36585"/>
          </a:xfrm>
          <a:custGeom>
            <a:avLst/>
            <a:gdLst/>
            <a:ahLst/>
            <a:cxnLst/>
            <a:rect l="l" t="t" r="r" b="b"/>
            <a:pathLst>
              <a:path w="5643259" h="36585">
                <a:moveTo>
                  <a:pt x="36585" y="0"/>
                </a:moveTo>
                <a:lnTo>
                  <a:pt x="5606674" y="0"/>
                </a:lnTo>
                <a:cubicBezTo>
                  <a:pt x="5626879" y="0"/>
                  <a:pt x="5643259" y="16380"/>
                  <a:pt x="5643259" y="36585"/>
                </a:cubicBezTo>
                <a:lnTo>
                  <a:pt x="5643259" y="36585"/>
                </a:lnTo>
                <a:lnTo>
                  <a:pt x="0" y="36585"/>
                </a:ln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8" name="Shape 26"/>
          <p:cNvSpPr/>
          <p:nvPr/>
        </p:nvSpPr>
        <p:spPr>
          <a:xfrm>
            <a:off x="6417549" y="1536576"/>
            <a:ext cx="137194" cy="182926"/>
          </a:xfrm>
          <a:custGeom>
            <a:avLst/>
            <a:gdLst/>
            <a:ahLst/>
            <a:cxnLst/>
            <a:rect l="l" t="t" r="r" b="b"/>
            <a:pathLst>
              <a:path w="137194" h="182926">
                <a:moveTo>
                  <a:pt x="0" y="67382"/>
                </a:moveTo>
                <a:cubicBezTo>
                  <a:pt x="0" y="30154"/>
                  <a:pt x="30726" y="0"/>
                  <a:pt x="68597" y="0"/>
                </a:cubicBezTo>
                <a:cubicBezTo>
                  <a:pt x="106468" y="0"/>
                  <a:pt x="137194" y="30154"/>
                  <a:pt x="137194" y="67382"/>
                </a:cubicBezTo>
                <a:cubicBezTo>
                  <a:pt x="137194" y="110006"/>
                  <a:pt x="94250" y="161096"/>
                  <a:pt x="76314" y="180568"/>
                </a:cubicBezTo>
                <a:cubicBezTo>
                  <a:pt x="72098" y="185141"/>
                  <a:pt x="65060" y="185141"/>
                  <a:pt x="60844" y="180568"/>
                </a:cubicBezTo>
                <a:cubicBezTo>
                  <a:pt x="42909" y="161096"/>
                  <a:pt x="-36" y="110006"/>
                  <a:pt x="-36" y="67382"/>
                </a:cubicBezTo>
                <a:close/>
                <a:moveTo>
                  <a:pt x="68597" y="91463"/>
                </a:moveTo>
                <a:cubicBezTo>
                  <a:pt x="81217" y="91463"/>
                  <a:pt x="91463" y="81217"/>
                  <a:pt x="91463" y="68597"/>
                </a:cubicBezTo>
                <a:cubicBezTo>
                  <a:pt x="91463" y="55977"/>
                  <a:pt x="81217" y="45731"/>
                  <a:pt x="68597" y="45731"/>
                </a:cubicBezTo>
                <a:cubicBezTo>
                  <a:pt x="55977" y="45731"/>
                  <a:pt x="45731" y="55977"/>
                  <a:pt x="45731" y="68597"/>
                </a:cubicBezTo>
                <a:cubicBezTo>
                  <a:pt x="45731" y="81217"/>
                  <a:pt x="55977" y="91463"/>
                  <a:pt x="68597" y="914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9" name="Text 27"/>
          <p:cNvSpPr/>
          <p:nvPr/>
        </p:nvSpPr>
        <p:spPr>
          <a:xfrm>
            <a:off x="6600475" y="1499991"/>
            <a:ext cx="5140213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Bassin d'Essaouira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71818" y="1865842"/>
            <a:ext cx="5277407" cy="585362"/>
          </a:xfrm>
          <a:custGeom>
            <a:avLst/>
            <a:gdLst/>
            <a:ahLst/>
            <a:cxnLst/>
            <a:rect l="l" t="t" r="r" b="b"/>
            <a:pathLst>
              <a:path w="5277407" h="585362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548777"/>
                </a:lnTo>
                <a:cubicBezTo>
                  <a:pt x="5277407" y="568983"/>
                  <a:pt x="5261028" y="585362"/>
                  <a:pt x="5240822" y="585362"/>
                </a:cubicBezTo>
                <a:lnTo>
                  <a:pt x="36585" y="585362"/>
                </a:lnTo>
                <a:cubicBezTo>
                  <a:pt x="16393" y="585362"/>
                  <a:pt x="0" y="568969"/>
                  <a:pt x="0" y="548777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1" name="Text 29"/>
          <p:cNvSpPr/>
          <p:nvPr/>
        </p:nvSpPr>
        <p:spPr>
          <a:xfrm>
            <a:off x="6444988" y="1939013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Échantillonnage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44988" y="2158524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105 échantillons sur 4 campagnes (2009-2019)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71818" y="2524375"/>
            <a:ext cx="5277407" cy="585362"/>
          </a:xfrm>
          <a:custGeom>
            <a:avLst/>
            <a:gdLst/>
            <a:ahLst/>
            <a:cxnLst/>
            <a:rect l="l" t="t" r="r" b="b"/>
            <a:pathLst>
              <a:path w="5277407" h="585362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548777"/>
                </a:lnTo>
                <a:cubicBezTo>
                  <a:pt x="5277407" y="568983"/>
                  <a:pt x="5261028" y="585362"/>
                  <a:pt x="5240822" y="585362"/>
                </a:cubicBezTo>
                <a:lnTo>
                  <a:pt x="36585" y="585362"/>
                </a:lnTo>
                <a:cubicBezTo>
                  <a:pt x="16393" y="585362"/>
                  <a:pt x="0" y="568969"/>
                  <a:pt x="0" y="548777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4" name="Text 32"/>
          <p:cNvSpPr/>
          <p:nvPr/>
        </p:nvSpPr>
        <p:spPr>
          <a:xfrm>
            <a:off x="6444988" y="2597545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44988" y="2817056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Plio-Quaternaire et Turonien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71818" y="3182908"/>
            <a:ext cx="5277407" cy="585362"/>
          </a:xfrm>
          <a:custGeom>
            <a:avLst/>
            <a:gdLst/>
            <a:ahLst/>
            <a:cxnLst/>
            <a:rect l="l" t="t" r="r" b="b"/>
            <a:pathLst>
              <a:path w="5277407" h="585362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548777"/>
                </a:lnTo>
                <a:cubicBezTo>
                  <a:pt x="5277407" y="568983"/>
                  <a:pt x="5261028" y="585362"/>
                  <a:pt x="5240822" y="585362"/>
                </a:cubicBezTo>
                <a:lnTo>
                  <a:pt x="36585" y="585362"/>
                </a:lnTo>
                <a:cubicBezTo>
                  <a:pt x="16393" y="585362"/>
                  <a:pt x="0" y="568969"/>
                  <a:pt x="0" y="548777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7" name="Text 35"/>
          <p:cNvSpPr/>
          <p:nvPr/>
        </p:nvSpPr>
        <p:spPr>
          <a:xfrm>
            <a:off x="6444988" y="3256078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IWQI moyen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44988" y="3475589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60.3 à 463 (moyenne: 105)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88892" y="4097536"/>
            <a:ext cx="5643259" cy="2762179"/>
          </a:xfrm>
          <a:custGeom>
            <a:avLst/>
            <a:gdLst/>
            <a:ahLst/>
            <a:cxnLst/>
            <a:rect l="l" t="t" r="r" b="b"/>
            <a:pathLst>
              <a:path w="5643259" h="2762179">
                <a:moveTo>
                  <a:pt x="73170" y="0"/>
                </a:moveTo>
                <a:lnTo>
                  <a:pt x="5570089" y="0"/>
                </a:lnTo>
                <a:cubicBezTo>
                  <a:pt x="5610499" y="0"/>
                  <a:pt x="5643259" y="32759"/>
                  <a:pt x="5643259" y="73170"/>
                </a:cubicBezTo>
                <a:lnTo>
                  <a:pt x="5643259" y="2689008"/>
                </a:lnTo>
                <a:cubicBezTo>
                  <a:pt x="5643259" y="2729419"/>
                  <a:pt x="5610499" y="2762179"/>
                  <a:pt x="5570089" y="2762179"/>
                </a:cubicBezTo>
                <a:lnTo>
                  <a:pt x="73170" y="2762179"/>
                </a:lnTo>
                <a:cubicBezTo>
                  <a:pt x="32759" y="2762179"/>
                  <a:pt x="0" y="2729419"/>
                  <a:pt x="0" y="2689008"/>
                </a:cubicBezTo>
                <a:lnTo>
                  <a:pt x="0" y="73170"/>
                </a:lnTo>
                <a:cubicBezTo>
                  <a:pt x="0" y="32786"/>
                  <a:pt x="32786" y="0"/>
                  <a:pt x="7317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0" name="Text 38"/>
          <p:cNvSpPr/>
          <p:nvPr/>
        </p:nvSpPr>
        <p:spPr>
          <a:xfrm>
            <a:off x="6371818" y="4280462"/>
            <a:ext cx="5368870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Évolution de la Qualité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71818" y="4646314"/>
            <a:ext cx="5277407" cy="365851"/>
          </a:xfrm>
          <a:custGeom>
            <a:avLst/>
            <a:gdLst/>
            <a:ahLst/>
            <a:cxnLst/>
            <a:rect l="l" t="t" r="r" b="b"/>
            <a:pathLst>
              <a:path w="5277407" h="365851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329266"/>
                </a:lnTo>
                <a:cubicBezTo>
                  <a:pt x="5277407" y="349472"/>
                  <a:pt x="5261028" y="365851"/>
                  <a:pt x="5240822" y="365851"/>
                </a:cubicBezTo>
                <a:lnTo>
                  <a:pt x="36585" y="365851"/>
                </a:lnTo>
                <a:cubicBezTo>
                  <a:pt x="16393" y="365851"/>
                  <a:pt x="0" y="349458"/>
                  <a:pt x="0" y="32926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44988" y="4719484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2009: 83.8% bonne qualité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71818" y="5085335"/>
            <a:ext cx="5277407" cy="365851"/>
          </a:xfrm>
          <a:custGeom>
            <a:avLst/>
            <a:gdLst/>
            <a:ahLst/>
            <a:cxnLst/>
            <a:rect l="l" t="t" r="r" b="b"/>
            <a:pathLst>
              <a:path w="5277407" h="365851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329266"/>
                </a:lnTo>
                <a:cubicBezTo>
                  <a:pt x="5277407" y="349472"/>
                  <a:pt x="5261028" y="365851"/>
                  <a:pt x="5240822" y="365851"/>
                </a:cubicBezTo>
                <a:lnTo>
                  <a:pt x="36585" y="365851"/>
                </a:lnTo>
                <a:cubicBezTo>
                  <a:pt x="16393" y="365851"/>
                  <a:pt x="0" y="349458"/>
                  <a:pt x="0" y="32926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444988" y="5158506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2017: 48.4% bonne, 48.4% mauvaise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71818" y="5524357"/>
            <a:ext cx="5277407" cy="365851"/>
          </a:xfrm>
          <a:custGeom>
            <a:avLst/>
            <a:gdLst/>
            <a:ahLst/>
            <a:cxnLst/>
            <a:rect l="l" t="t" r="r" b="b"/>
            <a:pathLst>
              <a:path w="5277407" h="365851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329266"/>
                </a:lnTo>
                <a:cubicBezTo>
                  <a:pt x="5277407" y="349472"/>
                  <a:pt x="5261028" y="365851"/>
                  <a:pt x="5240822" y="365851"/>
                </a:cubicBezTo>
                <a:lnTo>
                  <a:pt x="36585" y="365851"/>
                </a:lnTo>
                <a:cubicBezTo>
                  <a:pt x="16393" y="365851"/>
                  <a:pt x="0" y="349458"/>
                  <a:pt x="0" y="32926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444988" y="5597527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2018: 61.3% bonne, 3.2% très mauvaise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71818" y="5963379"/>
            <a:ext cx="5277407" cy="365851"/>
          </a:xfrm>
          <a:custGeom>
            <a:avLst/>
            <a:gdLst/>
            <a:ahLst/>
            <a:cxnLst/>
            <a:rect l="l" t="t" r="r" b="b"/>
            <a:pathLst>
              <a:path w="5277407" h="365851">
                <a:moveTo>
                  <a:pt x="36585" y="0"/>
                </a:moveTo>
                <a:lnTo>
                  <a:pt x="5240822" y="0"/>
                </a:lnTo>
                <a:cubicBezTo>
                  <a:pt x="5261028" y="0"/>
                  <a:pt x="5277407" y="16380"/>
                  <a:pt x="5277407" y="36585"/>
                </a:cubicBezTo>
                <a:lnTo>
                  <a:pt x="5277407" y="329266"/>
                </a:lnTo>
                <a:cubicBezTo>
                  <a:pt x="5277407" y="349472"/>
                  <a:pt x="5261028" y="365851"/>
                  <a:pt x="5240822" y="365851"/>
                </a:cubicBezTo>
                <a:lnTo>
                  <a:pt x="36585" y="365851"/>
                </a:lnTo>
                <a:cubicBezTo>
                  <a:pt x="16393" y="365851"/>
                  <a:pt x="0" y="349458"/>
                  <a:pt x="0" y="32926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6444988" y="6036549"/>
            <a:ext cx="5204237" cy="219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2019: 50% bonne, 6.66% non potable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371818" y="6438986"/>
            <a:ext cx="5350578" cy="237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Dégradation liée au changement climatique (réduction des précipitations).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2857" y="362857"/>
            <a:ext cx="11538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spc="57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07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2857" y="616857"/>
            <a:ext cx="11629571" cy="362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7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Région de Ketama (Intrarif)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2857" y="1088571"/>
            <a:ext cx="725714" cy="36286"/>
          </a:xfrm>
          <a:custGeom>
            <a:avLst/>
            <a:gdLst/>
            <a:ahLst/>
            <a:cxnLst/>
            <a:rect l="l" t="t" r="r" b="b"/>
            <a:pathLst>
              <a:path w="725714" h="36286">
                <a:moveTo>
                  <a:pt x="0" y="0"/>
                </a:moveTo>
                <a:lnTo>
                  <a:pt x="725714" y="0"/>
                </a:lnTo>
                <a:lnTo>
                  <a:pt x="725714" y="36286"/>
                </a:lnTo>
                <a:lnTo>
                  <a:pt x="0" y="36286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62857" y="1270000"/>
            <a:ext cx="5642429" cy="3701143"/>
          </a:xfrm>
          <a:custGeom>
            <a:avLst/>
            <a:gdLst/>
            <a:ahLst/>
            <a:cxnLst/>
            <a:rect l="l" t="t" r="r" b="b"/>
            <a:pathLst>
              <a:path w="5642429" h="3701143">
                <a:moveTo>
                  <a:pt x="72579" y="0"/>
                </a:moveTo>
                <a:lnTo>
                  <a:pt x="5569849" y="0"/>
                </a:lnTo>
                <a:cubicBezTo>
                  <a:pt x="5609934" y="0"/>
                  <a:pt x="5642429" y="32495"/>
                  <a:pt x="5642429" y="72579"/>
                </a:cubicBezTo>
                <a:lnTo>
                  <a:pt x="5642429" y="3628563"/>
                </a:lnTo>
                <a:cubicBezTo>
                  <a:pt x="5642429" y="3668621"/>
                  <a:pt x="5609907" y="3701143"/>
                  <a:pt x="5569849" y="3701143"/>
                </a:cubicBezTo>
                <a:lnTo>
                  <a:pt x="72579" y="3701143"/>
                </a:lnTo>
                <a:cubicBezTo>
                  <a:pt x="32495" y="3701143"/>
                  <a:pt x="0" y="3668648"/>
                  <a:pt x="0" y="3628563"/>
                </a:cubicBezTo>
                <a:lnTo>
                  <a:pt x="0" y="72579"/>
                </a:lnTo>
                <a:cubicBezTo>
                  <a:pt x="0" y="32522"/>
                  <a:pt x="32522" y="0"/>
                  <a:pt x="7257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4286" y="1451429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Paramètres Physico-Chimiques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4286" y="1814286"/>
            <a:ext cx="5279571" cy="689429"/>
          </a:xfrm>
          <a:custGeom>
            <a:avLst/>
            <a:gdLst/>
            <a:ahLst/>
            <a:cxnLst/>
            <a:rect l="l" t="t" r="r" b="b"/>
            <a:pathLst>
              <a:path w="5279571" h="689429">
                <a:moveTo>
                  <a:pt x="36285" y="0"/>
                </a:moveTo>
                <a:lnTo>
                  <a:pt x="5243287" y="0"/>
                </a:lnTo>
                <a:cubicBezTo>
                  <a:pt x="5263326" y="0"/>
                  <a:pt x="5279571" y="16245"/>
                  <a:pt x="5279571" y="36285"/>
                </a:cubicBezTo>
                <a:lnTo>
                  <a:pt x="5279571" y="653144"/>
                </a:lnTo>
                <a:cubicBezTo>
                  <a:pt x="5279571" y="673183"/>
                  <a:pt x="5263326" y="689429"/>
                  <a:pt x="5243287" y="689429"/>
                </a:cubicBezTo>
                <a:lnTo>
                  <a:pt x="36285" y="689429"/>
                </a:lnTo>
                <a:cubicBezTo>
                  <a:pt x="16245" y="689429"/>
                  <a:pt x="0" y="673183"/>
                  <a:pt x="0" y="653144"/>
                </a:cubicBezTo>
                <a:lnTo>
                  <a:pt x="0" y="36285"/>
                </a:lnTo>
                <a:cubicBezTo>
                  <a:pt x="0" y="16259"/>
                  <a:pt x="16259" y="0"/>
                  <a:pt x="362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8" name="Text 6"/>
          <p:cNvSpPr/>
          <p:nvPr/>
        </p:nvSpPr>
        <p:spPr>
          <a:xfrm>
            <a:off x="653143" y="1923143"/>
            <a:ext cx="254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140949" y="1923143"/>
            <a:ext cx="644071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5.81 - 8.5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53143" y="2177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12.16% des échantillons non conformes (OMS)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4286" y="2576286"/>
            <a:ext cx="5279571" cy="689429"/>
          </a:xfrm>
          <a:custGeom>
            <a:avLst/>
            <a:gdLst/>
            <a:ahLst/>
            <a:cxnLst/>
            <a:rect l="l" t="t" r="r" b="b"/>
            <a:pathLst>
              <a:path w="5279571" h="689429">
                <a:moveTo>
                  <a:pt x="36285" y="0"/>
                </a:moveTo>
                <a:lnTo>
                  <a:pt x="5243287" y="0"/>
                </a:lnTo>
                <a:cubicBezTo>
                  <a:pt x="5263326" y="0"/>
                  <a:pt x="5279571" y="16245"/>
                  <a:pt x="5279571" y="36285"/>
                </a:cubicBezTo>
                <a:lnTo>
                  <a:pt x="5279571" y="653144"/>
                </a:lnTo>
                <a:cubicBezTo>
                  <a:pt x="5279571" y="673183"/>
                  <a:pt x="5263326" y="689429"/>
                  <a:pt x="5243287" y="689429"/>
                </a:cubicBezTo>
                <a:lnTo>
                  <a:pt x="36285" y="689429"/>
                </a:lnTo>
                <a:cubicBezTo>
                  <a:pt x="16245" y="689429"/>
                  <a:pt x="0" y="673183"/>
                  <a:pt x="0" y="653144"/>
                </a:cubicBezTo>
                <a:lnTo>
                  <a:pt x="0" y="36285"/>
                </a:lnTo>
                <a:cubicBezTo>
                  <a:pt x="0" y="16259"/>
                  <a:pt x="16259" y="0"/>
                  <a:pt x="362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653143" y="2685143"/>
            <a:ext cx="870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Conductivité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67606" y="2685143"/>
            <a:ext cx="1215571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32.7 - 1580 μS/cm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3143" y="2939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Faible minéralisation globale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4286" y="3338286"/>
            <a:ext cx="5279571" cy="689429"/>
          </a:xfrm>
          <a:custGeom>
            <a:avLst/>
            <a:gdLst/>
            <a:ahLst/>
            <a:cxnLst/>
            <a:rect l="l" t="t" r="r" b="b"/>
            <a:pathLst>
              <a:path w="5279571" h="689429">
                <a:moveTo>
                  <a:pt x="36285" y="0"/>
                </a:moveTo>
                <a:lnTo>
                  <a:pt x="5243287" y="0"/>
                </a:lnTo>
                <a:cubicBezTo>
                  <a:pt x="5263326" y="0"/>
                  <a:pt x="5279571" y="16245"/>
                  <a:pt x="5279571" y="36285"/>
                </a:cubicBezTo>
                <a:lnTo>
                  <a:pt x="5279571" y="653144"/>
                </a:lnTo>
                <a:cubicBezTo>
                  <a:pt x="5279571" y="673183"/>
                  <a:pt x="5263326" y="689429"/>
                  <a:pt x="5243287" y="689429"/>
                </a:cubicBezTo>
                <a:lnTo>
                  <a:pt x="36285" y="689429"/>
                </a:lnTo>
                <a:cubicBezTo>
                  <a:pt x="16245" y="689429"/>
                  <a:pt x="0" y="673183"/>
                  <a:pt x="0" y="653144"/>
                </a:cubicBezTo>
                <a:lnTo>
                  <a:pt x="0" y="36285"/>
                </a:lnTo>
                <a:cubicBezTo>
                  <a:pt x="0" y="16259"/>
                  <a:pt x="16259" y="0"/>
                  <a:pt x="362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6" name="Text 14"/>
          <p:cNvSpPr/>
          <p:nvPr/>
        </p:nvSpPr>
        <p:spPr>
          <a:xfrm>
            <a:off x="653143" y="3447143"/>
            <a:ext cx="3356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TDS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65266" y="3447143"/>
            <a:ext cx="1124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27.51 - 1132 mg/L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53143" y="3701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98% des échantillons &lt; 1 g/L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4286" y="4100286"/>
            <a:ext cx="5279571" cy="689429"/>
          </a:xfrm>
          <a:custGeom>
            <a:avLst/>
            <a:gdLst/>
            <a:ahLst/>
            <a:cxnLst/>
            <a:rect l="l" t="t" r="r" b="b"/>
            <a:pathLst>
              <a:path w="5279571" h="689429">
                <a:moveTo>
                  <a:pt x="36285" y="0"/>
                </a:moveTo>
                <a:lnTo>
                  <a:pt x="5243287" y="0"/>
                </a:lnTo>
                <a:cubicBezTo>
                  <a:pt x="5263326" y="0"/>
                  <a:pt x="5279571" y="16245"/>
                  <a:pt x="5279571" y="36285"/>
                </a:cubicBezTo>
                <a:lnTo>
                  <a:pt x="5279571" y="653144"/>
                </a:lnTo>
                <a:cubicBezTo>
                  <a:pt x="5279571" y="673183"/>
                  <a:pt x="5263326" y="689429"/>
                  <a:pt x="5243287" y="689429"/>
                </a:cubicBezTo>
                <a:lnTo>
                  <a:pt x="36285" y="689429"/>
                </a:lnTo>
                <a:cubicBezTo>
                  <a:pt x="16245" y="689429"/>
                  <a:pt x="0" y="673183"/>
                  <a:pt x="0" y="653144"/>
                </a:cubicBezTo>
                <a:lnTo>
                  <a:pt x="0" y="36285"/>
                </a:lnTo>
                <a:cubicBezTo>
                  <a:pt x="0" y="16259"/>
                  <a:pt x="16259" y="0"/>
                  <a:pt x="362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0" name="Text 18"/>
          <p:cNvSpPr/>
          <p:nvPr/>
        </p:nvSpPr>
        <p:spPr>
          <a:xfrm>
            <a:off x="653143" y="4209143"/>
            <a:ext cx="471714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HCO₃⁻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615373" y="4209143"/>
            <a:ext cx="1170214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12.2 - 506.3 mg/L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53143" y="4463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Effet laxatif possible à forte concentration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62857" y="5116286"/>
            <a:ext cx="5642429" cy="1741714"/>
          </a:xfrm>
          <a:custGeom>
            <a:avLst/>
            <a:gdLst/>
            <a:ahLst/>
            <a:cxnLst/>
            <a:rect l="l" t="t" r="r" b="b"/>
            <a:pathLst>
              <a:path w="5642429" h="1741714">
                <a:moveTo>
                  <a:pt x="72577" y="0"/>
                </a:moveTo>
                <a:lnTo>
                  <a:pt x="5569851" y="0"/>
                </a:lnTo>
                <a:cubicBezTo>
                  <a:pt x="5609935" y="0"/>
                  <a:pt x="5642429" y="32494"/>
                  <a:pt x="5642429" y="72577"/>
                </a:cubicBezTo>
                <a:lnTo>
                  <a:pt x="5642429" y="1669137"/>
                </a:lnTo>
                <a:cubicBezTo>
                  <a:pt x="5642429" y="1709220"/>
                  <a:pt x="5609935" y="1741714"/>
                  <a:pt x="5569851" y="1741714"/>
                </a:cubicBezTo>
                <a:lnTo>
                  <a:pt x="72577" y="1741714"/>
                </a:lnTo>
                <a:cubicBezTo>
                  <a:pt x="32494" y="1741714"/>
                  <a:pt x="0" y="1709220"/>
                  <a:pt x="0" y="1669137"/>
                </a:cubicBezTo>
                <a:lnTo>
                  <a:pt x="0" y="72577"/>
                </a:lnTo>
                <a:cubicBezTo>
                  <a:pt x="0" y="32521"/>
                  <a:pt x="32521" y="0"/>
                  <a:pt x="7257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44286" y="5297714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Nitrates et Métaux Lourds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44286" y="5660571"/>
            <a:ext cx="5279571" cy="362857"/>
          </a:xfrm>
          <a:custGeom>
            <a:avLst/>
            <a:gdLst/>
            <a:ahLst/>
            <a:cxnLst/>
            <a:rect l="l" t="t" r="r" b="b"/>
            <a:pathLst>
              <a:path w="5279571" h="362857">
                <a:moveTo>
                  <a:pt x="36286" y="0"/>
                </a:moveTo>
                <a:lnTo>
                  <a:pt x="5243286" y="0"/>
                </a:lnTo>
                <a:cubicBezTo>
                  <a:pt x="5263326" y="0"/>
                  <a:pt x="5279571" y="16246"/>
                  <a:pt x="5279571" y="36286"/>
                </a:cubicBezTo>
                <a:lnTo>
                  <a:pt x="5279571" y="326571"/>
                </a:lnTo>
                <a:cubicBezTo>
                  <a:pt x="5279571" y="346611"/>
                  <a:pt x="5263326" y="362857"/>
                  <a:pt x="5243286" y="362857"/>
                </a:cubicBezTo>
                <a:lnTo>
                  <a:pt x="36286" y="362857"/>
                </a:lnTo>
                <a:cubicBezTo>
                  <a:pt x="16246" y="362857"/>
                  <a:pt x="0" y="346611"/>
                  <a:pt x="0" y="326571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6" name="Text 24"/>
          <p:cNvSpPr/>
          <p:nvPr/>
        </p:nvSpPr>
        <p:spPr>
          <a:xfrm>
            <a:off x="616857" y="5733143"/>
            <a:ext cx="997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Nitrates (NO₃⁻)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409440" y="5733143"/>
            <a:ext cx="2413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Dépassent OMS dans certaines zones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44286" y="6096000"/>
            <a:ext cx="5279571" cy="362857"/>
          </a:xfrm>
          <a:custGeom>
            <a:avLst/>
            <a:gdLst/>
            <a:ahLst/>
            <a:cxnLst/>
            <a:rect l="l" t="t" r="r" b="b"/>
            <a:pathLst>
              <a:path w="5279571" h="362857">
                <a:moveTo>
                  <a:pt x="36286" y="0"/>
                </a:moveTo>
                <a:lnTo>
                  <a:pt x="5243286" y="0"/>
                </a:lnTo>
                <a:cubicBezTo>
                  <a:pt x="5263326" y="0"/>
                  <a:pt x="5279571" y="16246"/>
                  <a:pt x="5279571" y="36286"/>
                </a:cubicBezTo>
                <a:lnTo>
                  <a:pt x="5279571" y="326571"/>
                </a:lnTo>
                <a:cubicBezTo>
                  <a:pt x="5279571" y="346611"/>
                  <a:pt x="5263326" y="362857"/>
                  <a:pt x="5243286" y="362857"/>
                </a:cubicBezTo>
                <a:lnTo>
                  <a:pt x="36286" y="362857"/>
                </a:lnTo>
                <a:cubicBezTo>
                  <a:pt x="16246" y="362857"/>
                  <a:pt x="0" y="346611"/>
                  <a:pt x="0" y="326571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9" name="Text 27"/>
          <p:cNvSpPr/>
          <p:nvPr/>
        </p:nvSpPr>
        <p:spPr>
          <a:xfrm>
            <a:off x="616857" y="6168571"/>
            <a:ext cx="9706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Métaux lourds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722954" y="6168571"/>
            <a:ext cx="10976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Analyse par CFA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186714" y="1270000"/>
            <a:ext cx="5642429" cy="2685143"/>
          </a:xfrm>
          <a:custGeom>
            <a:avLst/>
            <a:gdLst/>
            <a:ahLst/>
            <a:cxnLst/>
            <a:rect l="l" t="t" r="r" b="b"/>
            <a:pathLst>
              <a:path w="5642429" h="2685143">
                <a:moveTo>
                  <a:pt x="72579" y="0"/>
                </a:moveTo>
                <a:lnTo>
                  <a:pt x="5569849" y="0"/>
                </a:lnTo>
                <a:cubicBezTo>
                  <a:pt x="5609934" y="0"/>
                  <a:pt x="5642429" y="32495"/>
                  <a:pt x="5642429" y="72579"/>
                </a:cubicBezTo>
                <a:lnTo>
                  <a:pt x="5642429" y="2612563"/>
                </a:lnTo>
                <a:cubicBezTo>
                  <a:pt x="5642429" y="2652648"/>
                  <a:pt x="5609934" y="2685143"/>
                  <a:pt x="5569849" y="2685143"/>
                </a:cubicBezTo>
                <a:lnTo>
                  <a:pt x="72579" y="2685143"/>
                </a:lnTo>
                <a:cubicBezTo>
                  <a:pt x="32495" y="2685143"/>
                  <a:pt x="0" y="2652648"/>
                  <a:pt x="0" y="2612563"/>
                </a:cubicBezTo>
                <a:lnTo>
                  <a:pt x="0" y="72579"/>
                </a:lnTo>
                <a:cubicBezTo>
                  <a:pt x="0" y="32495"/>
                  <a:pt x="32495" y="0"/>
                  <a:pt x="7257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368143" y="1451429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Contamination Bactériologique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86286" y="1814286"/>
            <a:ext cx="5261429" cy="653143"/>
          </a:xfrm>
          <a:custGeom>
            <a:avLst/>
            <a:gdLst/>
            <a:ahLst/>
            <a:cxnLst/>
            <a:rect l="l" t="t" r="r" b="b"/>
            <a:pathLst>
              <a:path w="5261429" h="653143">
                <a:moveTo>
                  <a:pt x="36286" y="0"/>
                </a:moveTo>
                <a:lnTo>
                  <a:pt x="5225140" y="0"/>
                </a:lnTo>
                <a:cubicBezTo>
                  <a:pt x="5245182" y="0"/>
                  <a:pt x="5261429" y="16247"/>
                  <a:pt x="5261429" y="36289"/>
                </a:cubicBezTo>
                <a:lnTo>
                  <a:pt x="5261429" y="616854"/>
                </a:lnTo>
                <a:cubicBezTo>
                  <a:pt x="5261429" y="636896"/>
                  <a:pt x="5245182" y="653143"/>
                  <a:pt x="5225140" y="653143"/>
                </a:cubicBezTo>
                <a:lnTo>
                  <a:pt x="36286" y="653143"/>
                </a:lnTo>
                <a:cubicBezTo>
                  <a:pt x="16246" y="653143"/>
                  <a:pt x="0" y="636897"/>
                  <a:pt x="0" y="616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34" name="Shape 32"/>
          <p:cNvSpPr/>
          <p:nvPr/>
        </p:nvSpPr>
        <p:spPr>
          <a:xfrm>
            <a:off x="6386286" y="1814286"/>
            <a:ext cx="36286" cy="653143"/>
          </a:xfrm>
          <a:custGeom>
            <a:avLst/>
            <a:gdLst/>
            <a:ahLst/>
            <a:cxnLst/>
            <a:rect l="l" t="t" r="r" b="b"/>
            <a:pathLst>
              <a:path w="36286" h="653143">
                <a:moveTo>
                  <a:pt x="36286" y="0"/>
                </a:moveTo>
                <a:lnTo>
                  <a:pt x="36286" y="0"/>
                </a:lnTo>
                <a:lnTo>
                  <a:pt x="36286" y="653143"/>
                </a:lnTo>
                <a:lnTo>
                  <a:pt x="36286" y="653143"/>
                </a:lnTo>
                <a:cubicBezTo>
                  <a:pt x="16246" y="653143"/>
                  <a:pt x="0" y="636897"/>
                  <a:pt x="0" y="616857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35" name="Text 33"/>
          <p:cNvSpPr/>
          <p:nvPr/>
        </p:nvSpPr>
        <p:spPr>
          <a:xfrm>
            <a:off x="6513286" y="1923143"/>
            <a:ext cx="50981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80% des échantillons non conformes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13286" y="2140857"/>
            <a:ext cx="50981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 respectent pas la norme NM 03.7.001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68143" y="2540000"/>
            <a:ext cx="5279571" cy="580571"/>
          </a:xfrm>
          <a:custGeom>
            <a:avLst/>
            <a:gdLst/>
            <a:ahLst/>
            <a:cxnLst/>
            <a:rect l="l" t="t" r="r" b="b"/>
            <a:pathLst>
              <a:path w="5279571" h="580571">
                <a:moveTo>
                  <a:pt x="36286" y="0"/>
                </a:moveTo>
                <a:lnTo>
                  <a:pt x="5243286" y="0"/>
                </a:lnTo>
                <a:cubicBezTo>
                  <a:pt x="5263326" y="0"/>
                  <a:pt x="5279571" y="16246"/>
                  <a:pt x="5279571" y="36286"/>
                </a:cubicBezTo>
                <a:lnTo>
                  <a:pt x="5279571" y="544286"/>
                </a:lnTo>
                <a:cubicBezTo>
                  <a:pt x="5279571" y="564326"/>
                  <a:pt x="5263326" y="580571"/>
                  <a:pt x="5243286" y="580571"/>
                </a:cubicBezTo>
                <a:lnTo>
                  <a:pt x="36286" y="580571"/>
                </a:lnTo>
                <a:cubicBezTo>
                  <a:pt x="16246" y="580571"/>
                  <a:pt x="0" y="564326"/>
                  <a:pt x="0" y="544286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8" name="Text 36"/>
          <p:cNvSpPr/>
          <p:nvPr/>
        </p:nvSpPr>
        <p:spPr>
          <a:xfrm>
            <a:off x="6440714" y="2612571"/>
            <a:ext cx="5207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Origine: Humaine et/ou animale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40714" y="2830286"/>
            <a:ext cx="5207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Fécales + autres germes pathogènes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68143" y="3193143"/>
            <a:ext cx="5279571" cy="580571"/>
          </a:xfrm>
          <a:custGeom>
            <a:avLst/>
            <a:gdLst/>
            <a:ahLst/>
            <a:cxnLst/>
            <a:rect l="l" t="t" r="r" b="b"/>
            <a:pathLst>
              <a:path w="5279571" h="580571">
                <a:moveTo>
                  <a:pt x="36286" y="0"/>
                </a:moveTo>
                <a:lnTo>
                  <a:pt x="5243286" y="0"/>
                </a:lnTo>
                <a:cubicBezTo>
                  <a:pt x="5263326" y="0"/>
                  <a:pt x="5279571" y="16246"/>
                  <a:pt x="5279571" y="36286"/>
                </a:cubicBezTo>
                <a:lnTo>
                  <a:pt x="5279571" y="544286"/>
                </a:lnTo>
                <a:cubicBezTo>
                  <a:pt x="5279571" y="564326"/>
                  <a:pt x="5263326" y="580571"/>
                  <a:pt x="5243286" y="580571"/>
                </a:cubicBezTo>
                <a:lnTo>
                  <a:pt x="36286" y="580571"/>
                </a:lnTo>
                <a:cubicBezTo>
                  <a:pt x="16246" y="580571"/>
                  <a:pt x="0" y="564326"/>
                  <a:pt x="0" y="544286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1" name="Text 39"/>
          <p:cNvSpPr/>
          <p:nvPr/>
        </p:nvSpPr>
        <p:spPr>
          <a:xfrm>
            <a:off x="6440714" y="3265714"/>
            <a:ext cx="5207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Zones critiques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40714" y="3483429"/>
            <a:ext cx="5207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Taghzout, Issaguen, Abdelghaya Souahal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186714" y="4100286"/>
            <a:ext cx="5642429" cy="2757714"/>
          </a:xfrm>
          <a:custGeom>
            <a:avLst/>
            <a:gdLst/>
            <a:ahLst/>
            <a:cxnLst/>
            <a:rect l="l" t="t" r="r" b="b"/>
            <a:pathLst>
              <a:path w="5642429" h="2757714">
                <a:moveTo>
                  <a:pt x="72583" y="0"/>
                </a:moveTo>
                <a:lnTo>
                  <a:pt x="5569846" y="0"/>
                </a:lnTo>
                <a:cubicBezTo>
                  <a:pt x="5609932" y="0"/>
                  <a:pt x="5642429" y="32497"/>
                  <a:pt x="5642429" y="72583"/>
                </a:cubicBezTo>
                <a:lnTo>
                  <a:pt x="5642429" y="2685131"/>
                </a:lnTo>
                <a:cubicBezTo>
                  <a:pt x="5642429" y="2725218"/>
                  <a:pt x="5609932" y="2757714"/>
                  <a:pt x="5569846" y="2757714"/>
                </a:cubicBezTo>
                <a:lnTo>
                  <a:pt x="72583" y="2757714"/>
                </a:lnTo>
                <a:cubicBezTo>
                  <a:pt x="32497" y="2757714"/>
                  <a:pt x="0" y="2725218"/>
                  <a:pt x="0" y="2685131"/>
                </a:cubicBezTo>
                <a:lnTo>
                  <a:pt x="0" y="72583"/>
                </a:lnTo>
                <a:cubicBezTo>
                  <a:pt x="0" y="32523"/>
                  <a:pt x="32523" y="0"/>
                  <a:pt x="72583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4" name="Text 42"/>
          <p:cNvSpPr/>
          <p:nvPr/>
        </p:nvSpPr>
        <p:spPr>
          <a:xfrm>
            <a:off x="6368143" y="4281714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Risques Sanitaires et Recommandations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368143" y="4680857"/>
            <a:ext cx="1303451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Population à risque: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95357" y="5025571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68801" y="22679"/>
                </a:moveTo>
                <a:lnTo>
                  <a:pt x="94683" y="22679"/>
                </a:lnTo>
                <a:cubicBezTo>
                  <a:pt x="91650" y="15705"/>
                  <a:pt x="86320" y="9950"/>
                  <a:pt x="79687" y="6350"/>
                </a:cubicBezTo>
                <a:lnTo>
                  <a:pt x="68801" y="22679"/>
                </a:lnTo>
                <a:close/>
                <a:moveTo>
                  <a:pt x="68546" y="2636"/>
                </a:moveTo>
                <a:cubicBezTo>
                  <a:pt x="66902" y="2381"/>
                  <a:pt x="65201" y="2268"/>
                  <a:pt x="63500" y="2268"/>
                </a:cubicBezTo>
                <a:cubicBezTo>
                  <a:pt x="49553" y="2268"/>
                  <a:pt x="37561" y="10659"/>
                  <a:pt x="32317" y="22679"/>
                </a:cubicBezTo>
                <a:lnTo>
                  <a:pt x="55166" y="22679"/>
                </a:lnTo>
                <a:lnTo>
                  <a:pt x="68518" y="2636"/>
                </a:lnTo>
                <a:close/>
                <a:moveTo>
                  <a:pt x="63500" y="70304"/>
                </a:moveTo>
                <a:cubicBezTo>
                  <a:pt x="82295" y="70304"/>
                  <a:pt x="97518" y="55081"/>
                  <a:pt x="97518" y="36286"/>
                </a:cubicBezTo>
                <a:lnTo>
                  <a:pt x="29482" y="36286"/>
                </a:lnTo>
                <a:cubicBezTo>
                  <a:pt x="29482" y="55081"/>
                  <a:pt x="44705" y="70304"/>
                  <a:pt x="63500" y="70304"/>
                </a:cubicBezTo>
                <a:close/>
                <a:moveTo>
                  <a:pt x="27980" y="96894"/>
                </a:moveTo>
                <a:cubicBezTo>
                  <a:pt x="13976" y="104945"/>
                  <a:pt x="4536" y="120055"/>
                  <a:pt x="4536" y="137375"/>
                </a:cubicBezTo>
                <a:cubicBezTo>
                  <a:pt x="4536" y="141656"/>
                  <a:pt x="8023" y="145143"/>
                  <a:pt x="12303" y="145143"/>
                </a:cubicBezTo>
                <a:lnTo>
                  <a:pt x="55109" y="145143"/>
                </a:lnTo>
                <a:lnTo>
                  <a:pt x="27951" y="96894"/>
                </a:lnTo>
                <a:close/>
                <a:moveTo>
                  <a:pt x="40765" y="91877"/>
                </a:moveTo>
                <a:lnTo>
                  <a:pt x="52869" y="113393"/>
                </a:lnTo>
                <a:lnTo>
                  <a:pt x="77107" y="113393"/>
                </a:lnTo>
                <a:cubicBezTo>
                  <a:pt x="89637" y="113393"/>
                  <a:pt x="99786" y="123542"/>
                  <a:pt x="99786" y="136071"/>
                </a:cubicBezTo>
                <a:cubicBezTo>
                  <a:pt x="99786" y="139303"/>
                  <a:pt x="99105" y="142365"/>
                  <a:pt x="97886" y="145143"/>
                </a:cubicBezTo>
                <a:lnTo>
                  <a:pt x="114669" y="145143"/>
                </a:lnTo>
                <a:cubicBezTo>
                  <a:pt x="118949" y="145143"/>
                  <a:pt x="122436" y="141656"/>
                  <a:pt x="122436" y="137375"/>
                </a:cubicBezTo>
                <a:cubicBezTo>
                  <a:pt x="122436" y="111607"/>
                  <a:pt x="101543" y="90714"/>
                  <a:pt x="75775" y="90714"/>
                </a:cubicBezTo>
                <a:lnTo>
                  <a:pt x="51140" y="90714"/>
                </a:lnTo>
                <a:cubicBezTo>
                  <a:pt x="47568" y="90714"/>
                  <a:pt x="44081" y="91111"/>
                  <a:pt x="40736" y="91877"/>
                </a:cubicBezTo>
                <a:close/>
                <a:moveTo>
                  <a:pt x="60523" y="127000"/>
                </a:moveTo>
                <a:lnTo>
                  <a:pt x="70729" y="145143"/>
                </a:lnTo>
                <a:lnTo>
                  <a:pt x="77107" y="145143"/>
                </a:lnTo>
                <a:cubicBezTo>
                  <a:pt x="82125" y="145143"/>
                  <a:pt x="86179" y="141089"/>
                  <a:pt x="86179" y="136071"/>
                </a:cubicBezTo>
                <a:cubicBezTo>
                  <a:pt x="86179" y="131054"/>
                  <a:pt x="82125" y="127000"/>
                  <a:pt x="77107" y="127000"/>
                </a:cubicBezTo>
                <a:lnTo>
                  <a:pt x="60523" y="12700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22143" y="4989286"/>
            <a:ext cx="33020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Enfants et nourrissons (système immunitaire fragile)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95357" y="5315857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68801" y="22679"/>
                </a:moveTo>
                <a:lnTo>
                  <a:pt x="94683" y="22679"/>
                </a:lnTo>
                <a:cubicBezTo>
                  <a:pt x="91650" y="15705"/>
                  <a:pt x="86320" y="9950"/>
                  <a:pt x="79687" y="6350"/>
                </a:cubicBezTo>
                <a:lnTo>
                  <a:pt x="68801" y="22679"/>
                </a:lnTo>
                <a:close/>
                <a:moveTo>
                  <a:pt x="68546" y="2636"/>
                </a:moveTo>
                <a:cubicBezTo>
                  <a:pt x="66902" y="2381"/>
                  <a:pt x="65201" y="2268"/>
                  <a:pt x="63500" y="2268"/>
                </a:cubicBezTo>
                <a:cubicBezTo>
                  <a:pt x="49553" y="2268"/>
                  <a:pt x="37561" y="10659"/>
                  <a:pt x="32317" y="22679"/>
                </a:cubicBezTo>
                <a:lnTo>
                  <a:pt x="55166" y="22679"/>
                </a:lnTo>
                <a:lnTo>
                  <a:pt x="68518" y="2636"/>
                </a:lnTo>
                <a:close/>
                <a:moveTo>
                  <a:pt x="63500" y="70304"/>
                </a:moveTo>
                <a:cubicBezTo>
                  <a:pt x="82295" y="70304"/>
                  <a:pt x="97518" y="55081"/>
                  <a:pt x="97518" y="36286"/>
                </a:cubicBezTo>
                <a:lnTo>
                  <a:pt x="29482" y="36286"/>
                </a:lnTo>
                <a:cubicBezTo>
                  <a:pt x="29482" y="55081"/>
                  <a:pt x="44705" y="70304"/>
                  <a:pt x="63500" y="70304"/>
                </a:cubicBezTo>
                <a:close/>
                <a:moveTo>
                  <a:pt x="27980" y="96894"/>
                </a:moveTo>
                <a:cubicBezTo>
                  <a:pt x="13976" y="104945"/>
                  <a:pt x="4536" y="120055"/>
                  <a:pt x="4536" y="137375"/>
                </a:cubicBezTo>
                <a:cubicBezTo>
                  <a:pt x="4536" y="141656"/>
                  <a:pt x="8023" y="145143"/>
                  <a:pt x="12303" y="145143"/>
                </a:cubicBezTo>
                <a:lnTo>
                  <a:pt x="55109" y="145143"/>
                </a:lnTo>
                <a:lnTo>
                  <a:pt x="27951" y="96894"/>
                </a:lnTo>
                <a:close/>
                <a:moveTo>
                  <a:pt x="40765" y="91877"/>
                </a:moveTo>
                <a:lnTo>
                  <a:pt x="52869" y="113393"/>
                </a:lnTo>
                <a:lnTo>
                  <a:pt x="77107" y="113393"/>
                </a:lnTo>
                <a:cubicBezTo>
                  <a:pt x="89637" y="113393"/>
                  <a:pt x="99786" y="123542"/>
                  <a:pt x="99786" y="136071"/>
                </a:cubicBezTo>
                <a:cubicBezTo>
                  <a:pt x="99786" y="139303"/>
                  <a:pt x="99105" y="142365"/>
                  <a:pt x="97886" y="145143"/>
                </a:cubicBezTo>
                <a:lnTo>
                  <a:pt x="114669" y="145143"/>
                </a:lnTo>
                <a:cubicBezTo>
                  <a:pt x="118949" y="145143"/>
                  <a:pt x="122436" y="141656"/>
                  <a:pt x="122436" y="137375"/>
                </a:cubicBezTo>
                <a:cubicBezTo>
                  <a:pt x="122436" y="111607"/>
                  <a:pt x="101543" y="90714"/>
                  <a:pt x="75775" y="90714"/>
                </a:cubicBezTo>
                <a:lnTo>
                  <a:pt x="51140" y="90714"/>
                </a:lnTo>
                <a:cubicBezTo>
                  <a:pt x="47568" y="90714"/>
                  <a:pt x="44081" y="91111"/>
                  <a:pt x="40736" y="91877"/>
                </a:cubicBezTo>
                <a:close/>
                <a:moveTo>
                  <a:pt x="60523" y="127000"/>
                </a:moveTo>
                <a:lnTo>
                  <a:pt x="70729" y="145143"/>
                </a:lnTo>
                <a:lnTo>
                  <a:pt x="77107" y="145143"/>
                </a:lnTo>
                <a:cubicBezTo>
                  <a:pt x="82125" y="145143"/>
                  <a:pt x="86179" y="141089"/>
                  <a:pt x="86179" y="136071"/>
                </a:cubicBezTo>
                <a:cubicBezTo>
                  <a:pt x="86179" y="131054"/>
                  <a:pt x="82125" y="127000"/>
                  <a:pt x="77107" y="127000"/>
                </a:cubicBezTo>
                <a:lnTo>
                  <a:pt x="60523" y="12700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22143" y="5279571"/>
            <a:ext cx="1115786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Personnes âgées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95357" y="5606143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68801" y="22679"/>
                </a:moveTo>
                <a:lnTo>
                  <a:pt x="94683" y="22679"/>
                </a:lnTo>
                <a:cubicBezTo>
                  <a:pt x="91650" y="15705"/>
                  <a:pt x="86320" y="9950"/>
                  <a:pt x="79687" y="6350"/>
                </a:cubicBezTo>
                <a:lnTo>
                  <a:pt x="68801" y="22679"/>
                </a:lnTo>
                <a:close/>
                <a:moveTo>
                  <a:pt x="68546" y="2636"/>
                </a:moveTo>
                <a:cubicBezTo>
                  <a:pt x="66902" y="2381"/>
                  <a:pt x="65201" y="2268"/>
                  <a:pt x="63500" y="2268"/>
                </a:cubicBezTo>
                <a:cubicBezTo>
                  <a:pt x="49553" y="2268"/>
                  <a:pt x="37561" y="10659"/>
                  <a:pt x="32317" y="22679"/>
                </a:cubicBezTo>
                <a:lnTo>
                  <a:pt x="55166" y="22679"/>
                </a:lnTo>
                <a:lnTo>
                  <a:pt x="68518" y="2636"/>
                </a:lnTo>
                <a:close/>
                <a:moveTo>
                  <a:pt x="63500" y="70304"/>
                </a:moveTo>
                <a:cubicBezTo>
                  <a:pt x="82295" y="70304"/>
                  <a:pt x="97518" y="55081"/>
                  <a:pt x="97518" y="36286"/>
                </a:cubicBezTo>
                <a:lnTo>
                  <a:pt x="29482" y="36286"/>
                </a:lnTo>
                <a:cubicBezTo>
                  <a:pt x="29482" y="55081"/>
                  <a:pt x="44705" y="70304"/>
                  <a:pt x="63500" y="70304"/>
                </a:cubicBezTo>
                <a:close/>
                <a:moveTo>
                  <a:pt x="27980" y="96894"/>
                </a:moveTo>
                <a:cubicBezTo>
                  <a:pt x="13976" y="104945"/>
                  <a:pt x="4536" y="120055"/>
                  <a:pt x="4536" y="137375"/>
                </a:cubicBezTo>
                <a:cubicBezTo>
                  <a:pt x="4536" y="141656"/>
                  <a:pt x="8023" y="145143"/>
                  <a:pt x="12303" y="145143"/>
                </a:cubicBezTo>
                <a:lnTo>
                  <a:pt x="55109" y="145143"/>
                </a:lnTo>
                <a:lnTo>
                  <a:pt x="27951" y="96894"/>
                </a:lnTo>
                <a:close/>
                <a:moveTo>
                  <a:pt x="40765" y="91877"/>
                </a:moveTo>
                <a:lnTo>
                  <a:pt x="52869" y="113393"/>
                </a:lnTo>
                <a:lnTo>
                  <a:pt x="77107" y="113393"/>
                </a:lnTo>
                <a:cubicBezTo>
                  <a:pt x="89637" y="113393"/>
                  <a:pt x="99786" y="123542"/>
                  <a:pt x="99786" y="136071"/>
                </a:cubicBezTo>
                <a:cubicBezTo>
                  <a:pt x="99786" y="139303"/>
                  <a:pt x="99105" y="142365"/>
                  <a:pt x="97886" y="145143"/>
                </a:cubicBezTo>
                <a:lnTo>
                  <a:pt x="114669" y="145143"/>
                </a:lnTo>
                <a:cubicBezTo>
                  <a:pt x="118949" y="145143"/>
                  <a:pt x="122436" y="141656"/>
                  <a:pt x="122436" y="137375"/>
                </a:cubicBezTo>
                <a:cubicBezTo>
                  <a:pt x="122436" y="111607"/>
                  <a:pt x="101543" y="90714"/>
                  <a:pt x="75775" y="90714"/>
                </a:cubicBezTo>
                <a:lnTo>
                  <a:pt x="51140" y="90714"/>
                </a:lnTo>
                <a:cubicBezTo>
                  <a:pt x="47568" y="90714"/>
                  <a:pt x="44081" y="91111"/>
                  <a:pt x="40736" y="91877"/>
                </a:cubicBezTo>
                <a:close/>
                <a:moveTo>
                  <a:pt x="60523" y="127000"/>
                </a:moveTo>
                <a:lnTo>
                  <a:pt x="70729" y="145143"/>
                </a:lnTo>
                <a:lnTo>
                  <a:pt x="77107" y="145143"/>
                </a:lnTo>
                <a:cubicBezTo>
                  <a:pt x="82125" y="145143"/>
                  <a:pt x="86179" y="141089"/>
                  <a:pt x="86179" y="136071"/>
                </a:cubicBezTo>
                <a:cubicBezTo>
                  <a:pt x="86179" y="131054"/>
                  <a:pt x="82125" y="127000"/>
                  <a:pt x="77107" y="127000"/>
                </a:cubicBezTo>
                <a:lnTo>
                  <a:pt x="60523" y="12700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Text 49"/>
          <p:cNvSpPr/>
          <p:nvPr/>
        </p:nvSpPr>
        <p:spPr>
          <a:xfrm>
            <a:off x="6622143" y="5569857"/>
            <a:ext cx="1832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Population rurale vulnérable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368143" y="5932714"/>
            <a:ext cx="1282473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Recommandations: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95357" y="6241143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123258" y="19872"/>
                </a:moveTo>
                <a:cubicBezTo>
                  <a:pt x="127312" y="22820"/>
                  <a:pt x="128219" y="28490"/>
                  <a:pt x="125271" y="32544"/>
                </a:cubicBezTo>
                <a:lnTo>
                  <a:pt x="52699" y="132329"/>
                </a:lnTo>
                <a:cubicBezTo>
                  <a:pt x="51140" y="134484"/>
                  <a:pt x="48731" y="135816"/>
                  <a:pt x="46066" y="136043"/>
                </a:cubicBezTo>
                <a:cubicBezTo>
                  <a:pt x="43401" y="136270"/>
                  <a:pt x="40821" y="135278"/>
                  <a:pt x="38950" y="133407"/>
                </a:cubicBezTo>
                <a:lnTo>
                  <a:pt x="2665" y="97121"/>
                </a:lnTo>
                <a:cubicBezTo>
                  <a:pt x="-879" y="93577"/>
                  <a:pt x="-879" y="87823"/>
                  <a:pt x="2665" y="84279"/>
                </a:cubicBezTo>
                <a:cubicBezTo>
                  <a:pt x="6208" y="80736"/>
                  <a:pt x="11963" y="80736"/>
                  <a:pt x="15506" y="84279"/>
                </a:cubicBezTo>
                <a:lnTo>
                  <a:pt x="44280" y="113053"/>
                </a:lnTo>
                <a:lnTo>
                  <a:pt x="110615" y="21856"/>
                </a:lnTo>
                <a:cubicBezTo>
                  <a:pt x="113563" y="17803"/>
                  <a:pt x="119233" y="16896"/>
                  <a:pt x="123286" y="198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4" name="Text 52"/>
          <p:cNvSpPr/>
          <p:nvPr/>
        </p:nvSpPr>
        <p:spPr>
          <a:xfrm>
            <a:off x="6622143" y="6204857"/>
            <a:ext cx="29845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Sensibilisation aux bonnes pratiques d'hygiène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95357" y="6495143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123258" y="19872"/>
                </a:moveTo>
                <a:cubicBezTo>
                  <a:pt x="127312" y="22820"/>
                  <a:pt x="128219" y="28490"/>
                  <a:pt x="125271" y="32544"/>
                </a:cubicBezTo>
                <a:lnTo>
                  <a:pt x="52699" y="132329"/>
                </a:lnTo>
                <a:cubicBezTo>
                  <a:pt x="51140" y="134484"/>
                  <a:pt x="48731" y="135816"/>
                  <a:pt x="46066" y="136043"/>
                </a:cubicBezTo>
                <a:cubicBezTo>
                  <a:pt x="43401" y="136270"/>
                  <a:pt x="40821" y="135278"/>
                  <a:pt x="38950" y="133407"/>
                </a:cubicBezTo>
                <a:lnTo>
                  <a:pt x="2665" y="97121"/>
                </a:lnTo>
                <a:cubicBezTo>
                  <a:pt x="-879" y="93577"/>
                  <a:pt x="-879" y="87823"/>
                  <a:pt x="2665" y="84279"/>
                </a:cubicBezTo>
                <a:cubicBezTo>
                  <a:pt x="6208" y="80736"/>
                  <a:pt x="11963" y="80736"/>
                  <a:pt x="15506" y="84279"/>
                </a:cubicBezTo>
                <a:lnTo>
                  <a:pt x="44280" y="113053"/>
                </a:lnTo>
                <a:lnTo>
                  <a:pt x="110615" y="21856"/>
                </a:lnTo>
                <a:cubicBezTo>
                  <a:pt x="113563" y="17803"/>
                  <a:pt x="119233" y="16896"/>
                  <a:pt x="123286" y="198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6" name="Text 54"/>
          <p:cNvSpPr/>
          <p:nvPr/>
        </p:nvSpPr>
        <p:spPr>
          <a:xfrm>
            <a:off x="6622143" y="6458857"/>
            <a:ext cx="2213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Méthodes de désinfection de l'eau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tratfor.com/b458dbeb758071ef72f12c52636261df6ec88f03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6972" b="6972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876425"/>
            <a:ext cx="1647825" cy="504825"/>
          </a:xfrm>
          <a:custGeom>
            <a:avLst/>
            <a:gdLst/>
            <a:ahLst/>
            <a:cxnLst/>
            <a:rect l="l" t="t" r="r" b="b"/>
            <a:pathLst>
              <a:path w="1647825" h="504825">
                <a:moveTo>
                  <a:pt x="38099" y="0"/>
                </a:moveTo>
                <a:lnTo>
                  <a:pt x="1609726" y="0"/>
                </a:lnTo>
                <a:cubicBezTo>
                  <a:pt x="1630767" y="0"/>
                  <a:pt x="1647825" y="17058"/>
                  <a:pt x="1647825" y="38099"/>
                </a:cubicBezTo>
                <a:lnTo>
                  <a:pt x="1647825" y="466726"/>
                </a:lnTo>
                <a:cubicBezTo>
                  <a:pt x="1647825" y="487767"/>
                  <a:pt x="1630767" y="504825"/>
                  <a:pt x="1609726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957388"/>
            <a:ext cx="4857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40309" y="2014538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614613"/>
            <a:ext cx="7477125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Défis et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Perspectives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271963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614863"/>
            <a:ext cx="73056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Enjeux actuels et stratégies pour la gestion durable des eaux souterraines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2857" y="362857"/>
            <a:ext cx="11538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spc="57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08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2857" y="616857"/>
            <a:ext cx="11629571" cy="362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71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Surexploitation et Changement Climatique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2857" y="1088571"/>
            <a:ext cx="725714" cy="36286"/>
          </a:xfrm>
          <a:custGeom>
            <a:avLst/>
            <a:gdLst/>
            <a:ahLst/>
            <a:cxnLst/>
            <a:rect l="l" t="t" r="r" b="b"/>
            <a:pathLst>
              <a:path w="725714" h="36286">
                <a:moveTo>
                  <a:pt x="0" y="0"/>
                </a:moveTo>
                <a:lnTo>
                  <a:pt x="725714" y="0"/>
                </a:lnTo>
                <a:lnTo>
                  <a:pt x="725714" y="36286"/>
                </a:lnTo>
                <a:lnTo>
                  <a:pt x="0" y="36286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62857" y="1270000"/>
            <a:ext cx="5642429" cy="3447143"/>
          </a:xfrm>
          <a:custGeom>
            <a:avLst/>
            <a:gdLst/>
            <a:ahLst/>
            <a:cxnLst/>
            <a:rect l="l" t="t" r="r" b="b"/>
            <a:pathLst>
              <a:path w="5642429" h="3447143">
                <a:moveTo>
                  <a:pt x="72562" y="0"/>
                </a:moveTo>
                <a:lnTo>
                  <a:pt x="5569866" y="0"/>
                </a:lnTo>
                <a:cubicBezTo>
                  <a:pt x="5609941" y="0"/>
                  <a:pt x="5642429" y="32487"/>
                  <a:pt x="5642429" y="72562"/>
                </a:cubicBezTo>
                <a:lnTo>
                  <a:pt x="5642429" y="3374581"/>
                </a:lnTo>
                <a:cubicBezTo>
                  <a:pt x="5642429" y="3414656"/>
                  <a:pt x="5609941" y="3447143"/>
                  <a:pt x="5569866" y="3447143"/>
                </a:cubicBezTo>
                <a:lnTo>
                  <a:pt x="72562" y="3447143"/>
                </a:lnTo>
                <a:cubicBezTo>
                  <a:pt x="32487" y="3447143"/>
                  <a:pt x="0" y="3414656"/>
                  <a:pt x="0" y="3374581"/>
                </a:cubicBezTo>
                <a:lnTo>
                  <a:pt x="0" y="72562"/>
                </a:lnTo>
                <a:cubicBezTo>
                  <a:pt x="0" y="32487"/>
                  <a:pt x="32487" y="0"/>
                  <a:pt x="7256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64" y="1487714"/>
            <a:ext cx="181429" cy="181429"/>
          </a:xfrm>
          <a:custGeom>
            <a:avLst/>
            <a:gdLst/>
            <a:ahLst/>
            <a:cxnLst/>
            <a:rect l="l" t="t" r="r" b="b"/>
            <a:pathLst>
              <a:path w="181429" h="181429">
                <a:moveTo>
                  <a:pt x="90714" y="0"/>
                </a:moveTo>
                <a:cubicBezTo>
                  <a:pt x="95923" y="0"/>
                  <a:pt x="100707" y="2870"/>
                  <a:pt x="103188" y="7441"/>
                </a:cubicBezTo>
                <a:lnTo>
                  <a:pt x="179728" y="149182"/>
                </a:lnTo>
                <a:cubicBezTo>
                  <a:pt x="182102" y="153576"/>
                  <a:pt x="181996" y="158892"/>
                  <a:pt x="179444" y="163179"/>
                </a:cubicBezTo>
                <a:cubicBezTo>
                  <a:pt x="176893" y="167467"/>
                  <a:pt x="172251" y="170089"/>
                  <a:pt x="167254" y="170089"/>
                </a:cubicBezTo>
                <a:lnTo>
                  <a:pt x="14174" y="170089"/>
                </a:lnTo>
                <a:cubicBezTo>
                  <a:pt x="9178" y="170089"/>
                  <a:pt x="4571" y="167467"/>
                  <a:pt x="1984" y="163179"/>
                </a:cubicBezTo>
                <a:cubicBezTo>
                  <a:pt x="-602" y="158892"/>
                  <a:pt x="-673" y="153576"/>
                  <a:pt x="1701" y="149182"/>
                </a:cubicBezTo>
                <a:lnTo>
                  <a:pt x="78241" y="7441"/>
                </a:lnTo>
                <a:cubicBezTo>
                  <a:pt x="80722" y="2870"/>
                  <a:pt x="85505" y="0"/>
                  <a:pt x="90714" y="0"/>
                </a:cubicBezTo>
                <a:close/>
                <a:moveTo>
                  <a:pt x="90714" y="59531"/>
                </a:moveTo>
                <a:cubicBezTo>
                  <a:pt x="86001" y="59531"/>
                  <a:pt x="82210" y="63323"/>
                  <a:pt x="82210" y="68036"/>
                </a:cubicBezTo>
                <a:lnTo>
                  <a:pt x="82210" y="107723"/>
                </a:lnTo>
                <a:cubicBezTo>
                  <a:pt x="82210" y="112436"/>
                  <a:pt x="86001" y="116228"/>
                  <a:pt x="90714" y="116228"/>
                </a:cubicBezTo>
                <a:cubicBezTo>
                  <a:pt x="95427" y="116228"/>
                  <a:pt x="99219" y="112436"/>
                  <a:pt x="99219" y="107723"/>
                </a:cubicBezTo>
                <a:lnTo>
                  <a:pt x="99219" y="68036"/>
                </a:lnTo>
                <a:cubicBezTo>
                  <a:pt x="99219" y="63323"/>
                  <a:pt x="95427" y="59531"/>
                  <a:pt x="90714" y="59531"/>
                </a:cubicBezTo>
                <a:close/>
                <a:moveTo>
                  <a:pt x="100176" y="136071"/>
                </a:moveTo>
                <a:cubicBezTo>
                  <a:pt x="100391" y="132560"/>
                  <a:pt x="98639" y="129218"/>
                  <a:pt x="95629" y="127397"/>
                </a:cubicBezTo>
                <a:cubicBezTo>
                  <a:pt x="92618" y="125576"/>
                  <a:pt x="88846" y="125576"/>
                  <a:pt x="85835" y="127397"/>
                </a:cubicBezTo>
                <a:cubicBezTo>
                  <a:pt x="82825" y="129218"/>
                  <a:pt x="81073" y="132560"/>
                  <a:pt x="81289" y="136071"/>
                </a:cubicBezTo>
                <a:cubicBezTo>
                  <a:pt x="81073" y="139583"/>
                  <a:pt x="82825" y="142925"/>
                  <a:pt x="85835" y="144746"/>
                </a:cubicBezTo>
                <a:cubicBezTo>
                  <a:pt x="88846" y="146567"/>
                  <a:pt x="92618" y="146567"/>
                  <a:pt x="95629" y="144746"/>
                </a:cubicBezTo>
                <a:cubicBezTo>
                  <a:pt x="98639" y="142925"/>
                  <a:pt x="100391" y="139583"/>
                  <a:pt x="100176" y="136071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7" name="Text 5"/>
          <p:cNvSpPr/>
          <p:nvPr/>
        </p:nvSpPr>
        <p:spPr>
          <a:xfrm>
            <a:off x="771071" y="1451429"/>
            <a:ext cx="5143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Crise de Surexploitation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62429" y="1814286"/>
            <a:ext cx="5261429" cy="435429"/>
          </a:xfrm>
          <a:custGeom>
            <a:avLst/>
            <a:gdLst/>
            <a:ahLst/>
            <a:cxnLst/>
            <a:rect l="l" t="t" r="r" b="b"/>
            <a:pathLst>
              <a:path w="5261429" h="435429">
                <a:moveTo>
                  <a:pt x="36284" y="0"/>
                </a:moveTo>
                <a:lnTo>
                  <a:pt x="5225144" y="0"/>
                </a:lnTo>
                <a:cubicBezTo>
                  <a:pt x="5245184" y="0"/>
                  <a:pt x="5261429" y="16245"/>
                  <a:pt x="5261429" y="36284"/>
                </a:cubicBezTo>
                <a:lnTo>
                  <a:pt x="5261429" y="399144"/>
                </a:lnTo>
                <a:cubicBezTo>
                  <a:pt x="5261429" y="419184"/>
                  <a:pt x="5245184" y="435429"/>
                  <a:pt x="5225144" y="435429"/>
                </a:cubicBezTo>
                <a:lnTo>
                  <a:pt x="36284" y="435429"/>
                </a:lnTo>
                <a:cubicBezTo>
                  <a:pt x="16258" y="435429"/>
                  <a:pt x="0" y="419170"/>
                  <a:pt x="0" y="399144"/>
                </a:cubicBezTo>
                <a:lnTo>
                  <a:pt x="0" y="36284"/>
                </a:lnTo>
                <a:cubicBezTo>
                  <a:pt x="0" y="16258"/>
                  <a:pt x="16258" y="0"/>
                  <a:pt x="36284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9" name="Shape 7"/>
          <p:cNvSpPr/>
          <p:nvPr/>
        </p:nvSpPr>
        <p:spPr>
          <a:xfrm>
            <a:off x="562429" y="1814286"/>
            <a:ext cx="36286" cy="435429"/>
          </a:xfrm>
          <a:custGeom>
            <a:avLst/>
            <a:gdLst/>
            <a:ahLst/>
            <a:cxnLst/>
            <a:rect l="l" t="t" r="r" b="b"/>
            <a:pathLst>
              <a:path w="36286" h="435429">
                <a:moveTo>
                  <a:pt x="36286" y="0"/>
                </a:moveTo>
                <a:lnTo>
                  <a:pt x="36286" y="0"/>
                </a:lnTo>
                <a:lnTo>
                  <a:pt x="36286" y="435429"/>
                </a:lnTo>
                <a:lnTo>
                  <a:pt x="36286" y="435429"/>
                </a:lnTo>
                <a:cubicBezTo>
                  <a:pt x="16246" y="435429"/>
                  <a:pt x="0" y="419183"/>
                  <a:pt x="0" y="399143"/>
                </a:cubicBezTo>
                <a:lnTo>
                  <a:pt x="0" y="36286"/>
                </a:lnTo>
                <a:cubicBezTo>
                  <a:pt x="0" y="16259"/>
                  <a:pt x="16259" y="0"/>
                  <a:pt x="36286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0" name="Text 8"/>
          <p:cNvSpPr/>
          <p:nvPr/>
        </p:nvSpPr>
        <p:spPr>
          <a:xfrm>
            <a:off x="689429" y="1923143"/>
            <a:ext cx="5098143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50% des aquifères marocains surexploités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4286" y="2358571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2" name="Text 10"/>
          <p:cNvSpPr/>
          <p:nvPr/>
        </p:nvSpPr>
        <p:spPr>
          <a:xfrm>
            <a:off x="653143" y="2467429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Déficit pluviométrique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3143" y="2685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32% entre 2019-2022 par rapport à la moyenne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4286" y="3120571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5" name="Text 13"/>
          <p:cNvSpPr/>
          <p:nvPr/>
        </p:nvSpPr>
        <p:spPr>
          <a:xfrm>
            <a:off x="653143" y="3229429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Sécheresse historique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3143" y="3447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 années les plus sèches depuis les années 1960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4286" y="3882571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8" name="Text 16"/>
          <p:cNvSpPr/>
          <p:nvPr/>
        </p:nvSpPr>
        <p:spPr>
          <a:xfrm>
            <a:off x="653143" y="3991429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Baisse piézométrique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3143" y="4209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Plus de 3m pour 30 nappes entre 2019-2020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62857" y="4862286"/>
            <a:ext cx="5642429" cy="1995714"/>
          </a:xfrm>
          <a:custGeom>
            <a:avLst/>
            <a:gdLst/>
            <a:ahLst/>
            <a:cxnLst/>
            <a:rect l="l" t="t" r="r" b="b"/>
            <a:pathLst>
              <a:path w="5642429" h="1995714">
                <a:moveTo>
                  <a:pt x="72564" y="0"/>
                </a:moveTo>
                <a:lnTo>
                  <a:pt x="5569864" y="0"/>
                </a:lnTo>
                <a:cubicBezTo>
                  <a:pt x="5609940" y="0"/>
                  <a:pt x="5642429" y="32488"/>
                  <a:pt x="5642429" y="72564"/>
                </a:cubicBezTo>
                <a:lnTo>
                  <a:pt x="5642429" y="1923150"/>
                </a:lnTo>
                <a:cubicBezTo>
                  <a:pt x="5642429" y="1963226"/>
                  <a:pt x="5609940" y="1995714"/>
                  <a:pt x="5569864" y="1995714"/>
                </a:cubicBezTo>
                <a:lnTo>
                  <a:pt x="72564" y="1995714"/>
                </a:lnTo>
                <a:cubicBezTo>
                  <a:pt x="32488" y="1995714"/>
                  <a:pt x="0" y="1963226"/>
                  <a:pt x="0" y="1923150"/>
                </a:cubicBezTo>
                <a:lnTo>
                  <a:pt x="0" y="72564"/>
                </a:lnTo>
                <a:cubicBezTo>
                  <a:pt x="0" y="32515"/>
                  <a:pt x="32515" y="0"/>
                  <a:pt x="7256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4286" y="5043714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Facteurs Aggravants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53357" y="5442857"/>
            <a:ext cx="163286" cy="145143"/>
          </a:xfrm>
          <a:custGeom>
            <a:avLst/>
            <a:gdLst/>
            <a:ahLst/>
            <a:cxnLst/>
            <a:rect l="l" t="t" r="r" b="b"/>
            <a:pathLst>
              <a:path w="163286" h="145143">
                <a:moveTo>
                  <a:pt x="34528" y="9071"/>
                </a:moveTo>
                <a:cubicBezTo>
                  <a:pt x="26024" y="9071"/>
                  <a:pt x="18653" y="14968"/>
                  <a:pt x="16810" y="23274"/>
                </a:cubicBezTo>
                <a:lnTo>
                  <a:pt x="2721" y="86774"/>
                </a:lnTo>
                <a:cubicBezTo>
                  <a:pt x="198" y="98113"/>
                  <a:pt x="8816" y="108857"/>
                  <a:pt x="20411" y="108857"/>
                </a:cubicBezTo>
                <a:lnTo>
                  <a:pt x="72600" y="108857"/>
                </a:lnTo>
                <a:lnTo>
                  <a:pt x="72600" y="127000"/>
                </a:lnTo>
                <a:lnTo>
                  <a:pt x="54457" y="127000"/>
                </a:lnTo>
                <a:cubicBezTo>
                  <a:pt x="49439" y="127000"/>
                  <a:pt x="45385" y="131054"/>
                  <a:pt x="45385" y="136071"/>
                </a:cubicBezTo>
                <a:cubicBezTo>
                  <a:pt x="45385" y="141089"/>
                  <a:pt x="49439" y="145143"/>
                  <a:pt x="54457" y="145143"/>
                </a:cubicBezTo>
                <a:lnTo>
                  <a:pt x="108885" y="145143"/>
                </a:lnTo>
                <a:cubicBezTo>
                  <a:pt x="113903" y="145143"/>
                  <a:pt x="117957" y="141089"/>
                  <a:pt x="117957" y="136071"/>
                </a:cubicBezTo>
                <a:cubicBezTo>
                  <a:pt x="117957" y="131054"/>
                  <a:pt x="113903" y="127000"/>
                  <a:pt x="108885" y="127000"/>
                </a:cubicBezTo>
                <a:lnTo>
                  <a:pt x="90743" y="127000"/>
                </a:lnTo>
                <a:lnTo>
                  <a:pt x="90743" y="108857"/>
                </a:lnTo>
                <a:lnTo>
                  <a:pt x="142932" y="108857"/>
                </a:lnTo>
                <a:cubicBezTo>
                  <a:pt x="154526" y="108857"/>
                  <a:pt x="163172" y="98113"/>
                  <a:pt x="160649" y="86774"/>
                </a:cubicBezTo>
                <a:lnTo>
                  <a:pt x="146532" y="23274"/>
                </a:lnTo>
                <a:cubicBezTo>
                  <a:pt x="144689" y="14968"/>
                  <a:pt x="137347" y="9071"/>
                  <a:pt x="128843" y="9071"/>
                </a:cubicBezTo>
                <a:lnTo>
                  <a:pt x="34528" y="9071"/>
                </a:lnTo>
                <a:close/>
                <a:moveTo>
                  <a:pt x="69623" y="27214"/>
                </a:moveTo>
                <a:lnTo>
                  <a:pt x="93776" y="27214"/>
                </a:lnTo>
                <a:lnTo>
                  <a:pt x="95845" y="52161"/>
                </a:lnTo>
                <a:lnTo>
                  <a:pt x="67554" y="52161"/>
                </a:lnTo>
                <a:lnTo>
                  <a:pt x="69623" y="27214"/>
                </a:lnTo>
                <a:close/>
                <a:moveTo>
                  <a:pt x="53890" y="52161"/>
                </a:moveTo>
                <a:lnTo>
                  <a:pt x="29000" y="52161"/>
                </a:lnTo>
                <a:lnTo>
                  <a:pt x="34556" y="27214"/>
                </a:lnTo>
                <a:lnTo>
                  <a:pt x="55988" y="27214"/>
                </a:lnTo>
                <a:lnTo>
                  <a:pt x="53918" y="52161"/>
                </a:lnTo>
                <a:close/>
                <a:moveTo>
                  <a:pt x="25967" y="65768"/>
                </a:moveTo>
                <a:lnTo>
                  <a:pt x="52756" y="65768"/>
                </a:lnTo>
                <a:lnTo>
                  <a:pt x="50687" y="90714"/>
                </a:lnTo>
                <a:lnTo>
                  <a:pt x="20439" y="90714"/>
                </a:lnTo>
                <a:lnTo>
                  <a:pt x="25995" y="65768"/>
                </a:lnTo>
                <a:close/>
                <a:moveTo>
                  <a:pt x="66392" y="65768"/>
                </a:moveTo>
                <a:lnTo>
                  <a:pt x="96951" y="65768"/>
                </a:lnTo>
                <a:lnTo>
                  <a:pt x="99020" y="90714"/>
                </a:lnTo>
                <a:lnTo>
                  <a:pt x="64294" y="90714"/>
                </a:lnTo>
                <a:lnTo>
                  <a:pt x="66363" y="65768"/>
                </a:lnTo>
                <a:close/>
                <a:moveTo>
                  <a:pt x="110615" y="65768"/>
                </a:moveTo>
                <a:lnTo>
                  <a:pt x="137404" y="65768"/>
                </a:lnTo>
                <a:lnTo>
                  <a:pt x="142960" y="90714"/>
                </a:lnTo>
                <a:lnTo>
                  <a:pt x="112713" y="90714"/>
                </a:lnTo>
                <a:lnTo>
                  <a:pt x="110643" y="65768"/>
                </a:lnTo>
                <a:close/>
                <a:moveTo>
                  <a:pt x="134371" y="52161"/>
                </a:moveTo>
                <a:lnTo>
                  <a:pt x="109481" y="52161"/>
                </a:lnTo>
                <a:lnTo>
                  <a:pt x="107411" y="27214"/>
                </a:lnTo>
                <a:lnTo>
                  <a:pt x="128843" y="27214"/>
                </a:lnTo>
                <a:lnTo>
                  <a:pt x="134399" y="52161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3" name="Text 21"/>
          <p:cNvSpPr/>
          <p:nvPr/>
        </p:nvSpPr>
        <p:spPr>
          <a:xfrm>
            <a:off x="798286" y="5406571"/>
            <a:ext cx="2775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Énergie solaire: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facilite le pompage excessif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53357" y="5733143"/>
            <a:ext cx="163286" cy="145143"/>
          </a:xfrm>
          <a:custGeom>
            <a:avLst/>
            <a:gdLst/>
            <a:ahLst/>
            <a:cxnLst/>
            <a:rect l="l" t="t" r="r" b="b"/>
            <a:pathLst>
              <a:path w="163286" h="145143">
                <a:moveTo>
                  <a:pt x="45357" y="27214"/>
                </a:moveTo>
                <a:lnTo>
                  <a:pt x="45357" y="54429"/>
                </a:lnTo>
                <a:lnTo>
                  <a:pt x="83174" y="54429"/>
                </a:lnTo>
                <a:lnTo>
                  <a:pt x="66845" y="27214"/>
                </a:lnTo>
                <a:lnTo>
                  <a:pt x="45357" y="27214"/>
                </a:lnTo>
                <a:close/>
                <a:moveTo>
                  <a:pt x="27214" y="63217"/>
                </a:moveTo>
                <a:lnTo>
                  <a:pt x="27214" y="18143"/>
                </a:lnTo>
                <a:cubicBezTo>
                  <a:pt x="27214" y="13125"/>
                  <a:pt x="31268" y="9071"/>
                  <a:pt x="36286" y="9071"/>
                </a:cubicBezTo>
                <a:lnTo>
                  <a:pt x="66845" y="9071"/>
                </a:lnTo>
                <a:cubicBezTo>
                  <a:pt x="73223" y="9071"/>
                  <a:pt x="79120" y="12417"/>
                  <a:pt x="82408" y="17888"/>
                </a:cubicBezTo>
                <a:lnTo>
                  <a:pt x="104350" y="54429"/>
                </a:lnTo>
                <a:lnTo>
                  <a:pt x="122493" y="54429"/>
                </a:lnTo>
                <a:lnTo>
                  <a:pt x="122493" y="34018"/>
                </a:lnTo>
                <a:cubicBezTo>
                  <a:pt x="122493" y="30248"/>
                  <a:pt x="125526" y="27214"/>
                  <a:pt x="129296" y="27214"/>
                </a:cubicBezTo>
                <a:cubicBezTo>
                  <a:pt x="133067" y="27214"/>
                  <a:pt x="136100" y="30248"/>
                  <a:pt x="136100" y="34018"/>
                </a:cubicBezTo>
                <a:lnTo>
                  <a:pt x="136100" y="54429"/>
                </a:lnTo>
                <a:lnTo>
                  <a:pt x="149707" y="54429"/>
                </a:lnTo>
                <a:cubicBezTo>
                  <a:pt x="157219" y="54429"/>
                  <a:pt x="163314" y="60523"/>
                  <a:pt x="163314" y="68036"/>
                </a:cubicBezTo>
                <a:lnTo>
                  <a:pt x="163314" y="79800"/>
                </a:lnTo>
                <a:cubicBezTo>
                  <a:pt x="163314" y="83826"/>
                  <a:pt x="161528" y="87681"/>
                  <a:pt x="158410" y="90261"/>
                </a:cubicBezTo>
                <a:lnTo>
                  <a:pt x="148488" y="98538"/>
                </a:lnTo>
                <a:cubicBezTo>
                  <a:pt x="156000" y="102847"/>
                  <a:pt x="161046" y="110927"/>
                  <a:pt x="161046" y="120196"/>
                </a:cubicBezTo>
                <a:cubicBezTo>
                  <a:pt x="161046" y="133974"/>
                  <a:pt x="149877" y="145143"/>
                  <a:pt x="136100" y="145143"/>
                </a:cubicBezTo>
                <a:cubicBezTo>
                  <a:pt x="122323" y="145143"/>
                  <a:pt x="111153" y="133974"/>
                  <a:pt x="111153" y="120196"/>
                </a:cubicBezTo>
                <a:cubicBezTo>
                  <a:pt x="111153" y="116114"/>
                  <a:pt x="112146" y="112259"/>
                  <a:pt x="113875" y="108857"/>
                </a:cubicBezTo>
                <a:lnTo>
                  <a:pt x="85186" y="108857"/>
                </a:lnTo>
                <a:cubicBezTo>
                  <a:pt x="84336" y="112656"/>
                  <a:pt x="82947" y="116228"/>
                  <a:pt x="81104" y="119544"/>
                </a:cubicBezTo>
                <a:cubicBezTo>
                  <a:pt x="83287" y="122209"/>
                  <a:pt x="83145" y="126178"/>
                  <a:pt x="80651" y="128673"/>
                </a:cubicBezTo>
                <a:lnTo>
                  <a:pt x="74244" y="135079"/>
                </a:lnTo>
                <a:cubicBezTo>
                  <a:pt x="71749" y="137574"/>
                  <a:pt x="67809" y="137716"/>
                  <a:pt x="65116" y="135533"/>
                </a:cubicBezTo>
                <a:cubicBezTo>
                  <a:pt x="62479" y="137007"/>
                  <a:pt x="59645" y="138169"/>
                  <a:pt x="56668" y="139020"/>
                </a:cubicBezTo>
                <a:cubicBezTo>
                  <a:pt x="56328" y="142450"/>
                  <a:pt x="53436" y="145143"/>
                  <a:pt x="49893" y="145143"/>
                </a:cubicBezTo>
                <a:lnTo>
                  <a:pt x="40821" y="145143"/>
                </a:lnTo>
                <a:cubicBezTo>
                  <a:pt x="37306" y="145143"/>
                  <a:pt x="34386" y="142450"/>
                  <a:pt x="34046" y="139020"/>
                </a:cubicBezTo>
                <a:cubicBezTo>
                  <a:pt x="31070" y="138169"/>
                  <a:pt x="28263" y="136979"/>
                  <a:pt x="25598" y="135533"/>
                </a:cubicBezTo>
                <a:cubicBezTo>
                  <a:pt x="22934" y="137716"/>
                  <a:pt x="18965" y="137574"/>
                  <a:pt x="16470" y="135079"/>
                </a:cubicBezTo>
                <a:lnTo>
                  <a:pt x="10064" y="128644"/>
                </a:lnTo>
                <a:cubicBezTo>
                  <a:pt x="7569" y="126150"/>
                  <a:pt x="7427" y="122209"/>
                  <a:pt x="9610" y="119516"/>
                </a:cubicBezTo>
                <a:cubicBezTo>
                  <a:pt x="8136" y="116880"/>
                  <a:pt x="6974" y="114045"/>
                  <a:pt x="6123" y="111068"/>
                </a:cubicBezTo>
                <a:cubicBezTo>
                  <a:pt x="2693" y="110728"/>
                  <a:pt x="0" y="107837"/>
                  <a:pt x="0" y="104293"/>
                </a:cubicBezTo>
                <a:lnTo>
                  <a:pt x="0" y="95222"/>
                </a:lnTo>
                <a:cubicBezTo>
                  <a:pt x="0" y="91706"/>
                  <a:pt x="2693" y="88787"/>
                  <a:pt x="6123" y="88446"/>
                </a:cubicBezTo>
                <a:cubicBezTo>
                  <a:pt x="6974" y="85470"/>
                  <a:pt x="8164" y="82663"/>
                  <a:pt x="9610" y="79999"/>
                </a:cubicBezTo>
                <a:cubicBezTo>
                  <a:pt x="7427" y="77334"/>
                  <a:pt x="7569" y="73365"/>
                  <a:pt x="10064" y="70871"/>
                </a:cubicBezTo>
                <a:lnTo>
                  <a:pt x="16470" y="64464"/>
                </a:lnTo>
                <a:cubicBezTo>
                  <a:pt x="18965" y="61969"/>
                  <a:pt x="22905" y="61827"/>
                  <a:pt x="25598" y="64010"/>
                </a:cubicBezTo>
                <a:cubicBezTo>
                  <a:pt x="26137" y="63727"/>
                  <a:pt x="26647" y="63443"/>
                  <a:pt x="27214" y="63160"/>
                </a:cubicBezTo>
                <a:close/>
                <a:moveTo>
                  <a:pt x="45357" y="81643"/>
                </a:moveTo>
                <a:cubicBezTo>
                  <a:pt x="35344" y="81643"/>
                  <a:pt x="27214" y="89772"/>
                  <a:pt x="27214" y="99786"/>
                </a:cubicBezTo>
                <a:cubicBezTo>
                  <a:pt x="27214" y="109799"/>
                  <a:pt x="35344" y="117929"/>
                  <a:pt x="45357" y="117929"/>
                </a:cubicBezTo>
                <a:cubicBezTo>
                  <a:pt x="55370" y="117929"/>
                  <a:pt x="63500" y="109799"/>
                  <a:pt x="63500" y="99786"/>
                </a:cubicBezTo>
                <a:cubicBezTo>
                  <a:pt x="63500" y="89772"/>
                  <a:pt x="55370" y="81643"/>
                  <a:pt x="45357" y="81643"/>
                </a:cubicBezTo>
                <a:close/>
                <a:moveTo>
                  <a:pt x="124732" y="120196"/>
                </a:moveTo>
                <a:cubicBezTo>
                  <a:pt x="124732" y="126455"/>
                  <a:pt x="129813" y="131536"/>
                  <a:pt x="136071" y="131536"/>
                </a:cubicBezTo>
                <a:cubicBezTo>
                  <a:pt x="142330" y="131536"/>
                  <a:pt x="147411" y="126455"/>
                  <a:pt x="147411" y="120196"/>
                </a:cubicBezTo>
                <a:cubicBezTo>
                  <a:pt x="147411" y="113938"/>
                  <a:pt x="142330" y="108857"/>
                  <a:pt x="136071" y="108857"/>
                </a:cubicBezTo>
                <a:cubicBezTo>
                  <a:pt x="129813" y="108857"/>
                  <a:pt x="124732" y="113938"/>
                  <a:pt x="124732" y="120196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5" name="Text 23"/>
          <p:cNvSpPr/>
          <p:nvPr/>
        </p:nvSpPr>
        <p:spPr>
          <a:xfrm>
            <a:off x="798286" y="5696857"/>
            <a:ext cx="2521857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Agriculture intensive: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irrigation massive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62429" y="6023429"/>
            <a:ext cx="145143" cy="145143"/>
          </a:xfrm>
          <a:custGeom>
            <a:avLst/>
            <a:gdLst/>
            <a:ahLst/>
            <a:cxnLst/>
            <a:rect l="l" t="t" r="r" b="b"/>
            <a:pathLst>
              <a:path w="145143" h="145143">
                <a:moveTo>
                  <a:pt x="9071" y="9071"/>
                </a:moveTo>
                <a:cubicBezTo>
                  <a:pt x="4054" y="9071"/>
                  <a:pt x="0" y="13125"/>
                  <a:pt x="0" y="18143"/>
                </a:cubicBezTo>
                <a:lnTo>
                  <a:pt x="0" y="122464"/>
                </a:lnTo>
                <a:cubicBezTo>
                  <a:pt x="0" y="129977"/>
                  <a:pt x="6095" y="136071"/>
                  <a:pt x="13607" y="136071"/>
                </a:cubicBezTo>
                <a:lnTo>
                  <a:pt x="131536" y="136071"/>
                </a:lnTo>
                <a:cubicBezTo>
                  <a:pt x="139048" y="136071"/>
                  <a:pt x="145143" y="129977"/>
                  <a:pt x="145143" y="122464"/>
                </a:cubicBezTo>
                <a:lnTo>
                  <a:pt x="145143" y="43146"/>
                </a:lnTo>
                <a:cubicBezTo>
                  <a:pt x="145143" y="37987"/>
                  <a:pt x="139643" y="34727"/>
                  <a:pt x="135108" y="37165"/>
                </a:cubicBezTo>
                <a:lnTo>
                  <a:pt x="90714" y="61062"/>
                </a:lnTo>
                <a:lnTo>
                  <a:pt x="90714" y="43146"/>
                </a:lnTo>
                <a:cubicBezTo>
                  <a:pt x="90714" y="37987"/>
                  <a:pt x="85215" y="34727"/>
                  <a:pt x="80679" y="37165"/>
                </a:cubicBezTo>
                <a:lnTo>
                  <a:pt x="36286" y="61062"/>
                </a:lnTo>
                <a:lnTo>
                  <a:pt x="36286" y="18143"/>
                </a:lnTo>
                <a:cubicBezTo>
                  <a:pt x="36286" y="13125"/>
                  <a:pt x="32232" y="9071"/>
                  <a:pt x="27214" y="9071"/>
                </a:cubicBezTo>
                <a:lnTo>
                  <a:pt x="9071" y="9071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7" name="Text 25"/>
          <p:cNvSpPr/>
          <p:nvPr/>
        </p:nvSpPr>
        <p:spPr>
          <a:xfrm>
            <a:off x="798286" y="5987143"/>
            <a:ext cx="259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Forages profonds: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techniques modernes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62429" y="6313714"/>
            <a:ext cx="145143" cy="145143"/>
          </a:xfrm>
          <a:custGeom>
            <a:avLst/>
            <a:gdLst/>
            <a:ahLst/>
            <a:cxnLst/>
            <a:rect l="l" t="t" r="r" b="b"/>
            <a:pathLst>
              <a:path w="145143" h="145143">
                <a:moveTo>
                  <a:pt x="18143" y="18143"/>
                </a:moveTo>
                <a:cubicBezTo>
                  <a:pt x="18143" y="13125"/>
                  <a:pt x="14089" y="9071"/>
                  <a:pt x="9071" y="9071"/>
                </a:cubicBezTo>
                <a:cubicBezTo>
                  <a:pt x="4054" y="9071"/>
                  <a:pt x="0" y="13125"/>
                  <a:pt x="0" y="18143"/>
                </a:cubicBezTo>
                <a:lnTo>
                  <a:pt x="0" y="113393"/>
                </a:lnTo>
                <a:cubicBezTo>
                  <a:pt x="0" y="125923"/>
                  <a:pt x="10149" y="136071"/>
                  <a:pt x="22679" y="136071"/>
                </a:cubicBezTo>
                <a:lnTo>
                  <a:pt x="136071" y="136071"/>
                </a:lnTo>
                <a:cubicBezTo>
                  <a:pt x="141089" y="136071"/>
                  <a:pt x="145143" y="132018"/>
                  <a:pt x="145143" y="127000"/>
                </a:cubicBezTo>
                <a:cubicBezTo>
                  <a:pt x="145143" y="121982"/>
                  <a:pt x="141089" y="117929"/>
                  <a:pt x="136071" y="117929"/>
                </a:cubicBezTo>
                <a:lnTo>
                  <a:pt x="22679" y="117929"/>
                </a:lnTo>
                <a:cubicBezTo>
                  <a:pt x="20184" y="117929"/>
                  <a:pt x="18143" y="115888"/>
                  <a:pt x="18143" y="113393"/>
                </a:cubicBezTo>
                <a:lnTo>
                  <a:pt x="18143" y="18143"/>
                </a:lnTo>
                <a:close/>
                <a:moveTo>
                  <a:pt x="133407" y="42692"/>
                </a:moveTo>
                <a:cubicBezTo>
                  <a:pt x="136950" y="39149"/>
                  <a:pt x="136950" y="33394"/>
                  <a:pt x="133407" y="29851"/>
                </a:cubicBezTo>
                <a:cubicBezTo>
                  <a:pt x="129863" y="26307"/>
                  <a:pt x="124108" y="26307"/>
                  <a:pt x="120565" y="29851"/>
                </a:cubicBezTo>
                <a:lnTo>
                  <a:pt x="90714" y="59730"/>
                </a:lnTo>
                <a:lnTo>
                  <a:pt x="74442" y="43486"/>
                </a:lnTo>
                <a:cubicBezTo>
                  <a:pt x="70899" y="39943"/>
                  <a:pt x="65144" y="39943"/>
                  <a:pt x="61601" y="43486"/>
                </a:cubicBezTo>
                <a:lnTo>
                  <a:pt x="34386" y="70700"/>
                </a:lnTo>
                <a:cubicBezTo>
                  <a:pt x="30843" y="74244"/>
                  <a:pt x="30843" y="79999"/>
                  <a:pt x="34386" y="83542"/>
                </a:cubicBezTo>
                <a:cubicBezTo>
                  <a:pt x="37930" y="87086"/>
                  <a:pt x="43685" y="87086"/>
                  <a:pt x="47228" y="83542"/>
                </a:cubicBezTo>
                <a:lnTo>
                  <a:pt x="68036" y="62735"/>
                </a:lnTo>
                <a:lnTo>
                  <a:pt x="84308" y="79006"/>
                </a:lnTo>
                <a:cubicBezTo>
                  <a:pt x="87851" y="82550"/>
                  <a:pt x="93606" y="82550"/>
                  <a:pt x="97149" y="79006"/>
                </a:cubicBezTo>
                <a:lnTo>
                  <a:pt x="133435" y="42721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9" name="Text 27"/>
          <p:cNvSpPr/>
          <p:nvPr/>
        </p:nvSpPr>
        <p:spPr>
          <a:xfrm>
            <a:off x="798286" y="6277429"/>
            <a:ext cx="29119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Croissance démographique: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demande accrue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86714" y="1270000"/>
            <a:ext cx="5642429" cy="2830286"/>
          </a:xfrm>
          <a:custGeom>
            <a:avLst/>
            <a:gdLst/>
            <a:ahLst/>
            <a:cxnLst/>
            <a:rect l="l" t="t" r="r" b="b"/>
            <a:pathLst>
              <a:path w="5642429" h="2830286">
                <a:moveTo>
                  <a:pt x="72569" y="0"/>
                </a:moveTo>
                <a:lnTo>
                  <a:pt x="5569860" y="0"/>
                </a:lnTo>
                <a:cubicBezTo>
                  <a:pt x="5609912" y="0"/>
                  <a:pt x="5642429" y="32517"/>
                  <a:pt x="5642429" y="72569"/>
                </a:cubicBezTo>
                <a:lnTo>
                  <a:pt x="5642429" y="2757717"/>
                </a:lnTo>
                <a:cubicBezTo>
                  <a:pt x="5642429" y="2797769"/>
                  <a:pt x="5609912" y="2830286"/>
                  <a:pt x="5569860" y="2830286"/>
                </a:cubicBezTo>
                <a:lnTo>
                  <a:pt x="72569" y="2830286"/>
                </a:lnTo>
                <a:cubicBezTo>
                  <a:pt x="32517" y="2830286"/>
                  <a:pt x="0" y="2797769"/>
                  <a:pt x="0" y="2757717"/>
                </a:cubicBezTo>
                <a:lnTo>
                  <a:pt x="0" y="72569"/>
                </a:lnTo>
                <a:cubicBezTo>
                  <a:pt x="0" y="32517"/>
                  <a:pt x="32517" y="0"/>
                  <a:pt x="7256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429" dist="36286" dir="5400000">
              <a:srgbClr val="000000">
                <a:alpha val="10196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368143" y="1451429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Impacts du Changement Climatique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68143" y="1814286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3" name="Text 31"/>
          <p:cNvSpPr/>
          <p:nvPr/>
        </p:nvSpPr>
        <p:spPr>
          <a:xfrm>
            <a:off x="6477000" y="1923143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Réduction des précipitations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77000" y="2140857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Diminution de la recharge naturelle des nappes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68143" y="2540000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6" name="Text 34"/>
          <p:cNvSpPr/>
          <p:nvPr/>
        </p:nvSpPr>
        <p:spPr>
          <a:xfrm>
            <a:off x="6477000" y="2648857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Hausse des températures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77000" y="2866571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Augmentation de l'évaporation et de la demande en eau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68143" y="3265714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9" name="Text 37"/>
          <p:cNvSpPr/>
          <p:nvPr/>
        </p:nvSpPr>
        <p:spPr>
          <a:xfrm>
            <a:off x="6477000" y="3374571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Fonte des neiges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77000" y="3592286"/>
            <a:ext cx="5134429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Principale source de recharge des aquifères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86714" y="4245429"/>
            <a:ext cx="5642429" cy="2612571"/>
          </a:xfrm>
          <a:custGeom>
            <a:avLst/>
            <a:gdLst/>
            <a:ahLst/>
            <a:cxnLst/>
            <a:rect l="l" t="t" r="r" b="b"/>
            <a:pathLst>
              <a:path w="5642429" h="2612571">
                <a:moveTo>
                  <a:pt x="72577" y="0"/>
                </a:moveTo>
                <a:lnTo>
                  <a:pt x="5569851" y="0"/>
                </a:lnTo>
                <a:cubicBezTo>
                  <a:pt x="5609935" y="0"/>
                  <a:pt x="5642429" y="32494"/>
                  <a:pt x="5642429" y="72577"/>
                </a:cubicBezTo>
                <a:lnTo>
                  <a:pt x="5642429" y="2539994"/>
                </a:lnTo>
                <a:cubicBezTo>
                  <a:pt x="5642429" y="2580077"/>
                  <a:pt x="5609935" y="2612571"/>
                  <a:pt x="5569851" y="2612571"/>
                </a:cubicBezTo>
                <a:lnTo>
                  <a:pt x="72577" y="2612571"/>
                </a:lnTo>
                <a:cubicBezTo>
                  <a:pt x="32494" y="2612571"/>
                  <a:pt x="0" y="2580077"/>
                  <a:pt x="0" y="2539994"/>
                </a:cubicBezTo>
                <a:lnTo>
                  <a:pt x="0" y="72577"/>
                </a:lnTo>
                <a:cubicBezTo>
                  <a:pt x="0" y="32521"/>
                  <a:pt x="32521" y="0"/>
                  <a:pt x="72577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2" name="Text 40"/>
          <p:cNvSpPr/>
          <p:nvPr/>
        </p:nvSpPr>
        <p:spPr>
          <a:xfrm>
            <a:off x="6368143" y="4426857"/>
            <a:ext cx="5370286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9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Études et Projections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368143" y="4826000"/>
            <a:ext cx="3337294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Étude du bassin du Haouz (El Mezouary et al., 2025):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68143" y="5134429"/>
            <a:ext cx="5279571" cy="653143"/>
          </a:xfrm>
          <a:custGeom>
            <a:avLst/>
            <a:gdLst/>
            <a:ahLst/>
            <a:cxnLst/>
            <a:rect l="l" t="t" r="r" b="b"/>
            <a:pathLst>
              <a:path w="5279571" h="653143">
                <a:moveTo>
                  <a:pt x="36289" y="0"/>
                </a:moveTo>
                <a:lnTo>
                  <a:pt x="5243283" y="0"/>
                </a:lnTo>
                <a:cubicBezTo>
                  <a:pt x="5263324" y="0"/>
                  <a:pt x="5279571" y="16247"/>
                  <a:pt x="5279571" y="36289"/>
                </a:cubicBezTo>
                <a:lnTo>
                  <a:pt x="5279571" y="616854"/>
                </a:lnTo>
                <a:cubicBezTo>
                  <a:pt x="5279571" y="636896"/>
                  <a:pt x="5263324" y="653143"/>
                  <a:pt x="5243283" y="653143"/>
                </a:cubicBezTo>
                <a:lnTo>
                  <a:pt x="36289" y="653143"/>
                </a:lnTo>
                <a:cubicBezTo>
                  <a:pt x="16247" y="653143"/>
                  <a:pt x="0" y="636896"/>
                  <a:pt x="0" y="616854"/>
                </a:cubicBezTo>
                <a:lnTo>
                  <a:pt x="0" y="36289"/>
                </a:lnTo>
                <a:cubicBezTo>
                  <a:pt x="0" y="16260"/>
                  <a:pt x="16260" y="0"/>
                  <a:pt x="36289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6477000" y="5243286"/>
            <a:ext cx="5134429" cy="4354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 les surfaces agricoles irriguées baissent de </a:t>
            </a:r>
            <a:pPr>
              <a:lnSpc>
                <a:spcPct val="120000"/>
              </a:lnSpc>
            </a:pPr>
            <a:r>
              <a:rPr lang="en-US" sz="114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25%</a:t>
            </a:r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la nappe peut se régénérer malgré le réchauffement climatique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368143" y="5932714"/>
            <a:ext cx="2552190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Qualité des nappes (Miftah et al., 2025):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95357" y="6241143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123258" y="19872"/>
                </a:moveTo>
                <a:cubicBezTo>
                  <a:pt x="127312" y="22820"/>
                  <a:pt x="128219" y="28490"/>
                  <a:pt x="125271" y="32544"/>
                </a:cubicBezTo>
                <a:lnTo>
                  <a:pt x="52699" y="132329"/>
                </a:lnTo>
                <a:cubicBezTo>
                  <a:pt x="51140" y="134484"/>
                  <a:pt x="48731" y="135816"/>
                  <a:pt x="46066" y="136043"/>
                </a:cubicBezTo>
                <a:cubicBezTo>
                  <a:pt x="43401" y="136270"/>
                  <a:pt x="40821" y="135278"/>
                  <a:pt x="38950" y="133407"/>
                </a:cubicBezTo>
                <a:lnTo>
                  <a:pt x="2665" y="97121"/>
                </a:lnTo>
                <a:cubicBezTo>
                  <a:pt x="-879" y="93577"/>
                  <a:pt x="-879" y="87823"/>
                  <a:pt x="2665" y="84279"/>
                </a:cubicBezTo>
                <a:cubicBezTo>
                  <a:pt x="6208" y="80736"/>
                  <a:pt x="11963" y="80736"/>
                  <a:pt x="15506" y="84279"/>
                </a:cubicBezTo>
                <a:lnTo>
                  <a:pt x="44280" y="113053"/>
                </a:lnTo>
                <a:lnTo>
                  <a:pt x="110615" y="21856"/>
                </a:lnTo>
                <a:cubicBezTo>
                  <a:pt x="113563" y="17803"/>
                  <a:pt x="119233" y="16896"/>
                  <a:pt x="123286" y="198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8" name="Text 46"/>
          <p:cNvSpPr/>
          <p:nvPr/>
        </p:nvSpPr>
        <p:spPr>
          <a:xfrm>
            <a:off x="6622143" y="6204857"/>
            <a:ext cx="2893786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Majoritairement qualité moyenne à mauvaise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95357" y="6495143"/>
            <a:ext cx="127000" cy="145143"/>
          </a:xfrm>
          <a:custGeom>
            <a:avLst/>
            <a:gdLst/>
            <a:ahLst/>
            <a:cxnLst/>
            <a:rect l="l" t="t" r="r" b="b"/>
            <a:pathLst>
              <a:path w="127000" h="145143">
                <a:moveTo>
                  <a:pt x="123258" y="19872"/>
                </a:moveTo>
                <a:cubicBezTo>
                  <a:pt x="127312" y="22820"/>
                  <a:pt x="128219" y="28490"/>
                  <a:pt x="125271" y="32544"/>
                </a:cubicBezTo>
                <a:lnTo>
                  <a:pt x="52699" y="132329"/>
                </a:lnTo>
                <a:cubicBezTo>
                  <a:pt x="51140" y="134484"/>
                  <a:pt x="48731" y="135816"/>
                  <a:pt x="46066" y="136043"/>
                </a:cubicBezTo>
                <a:cubicBezTo>
                  <a:pt x="43401" y="136270"/>
                  <a:pt x="40821" y="135278"/>
                  <a:pt x="38950" y="133407"/>
                </a:cubicBezTo>
                <a:lnTo>
                  <a:pt x="2665" y="97121"/>
                </a:lnTo>
                <a:cubicBezTo>
                  <a:pt x="-879" y="93577"/>
                  <a:pt x="-879" y="87823"/>
                  <a:pt x="2665" y="84279"/>
                </a:cubicBezTo>
                <a:cubicBezTo>
                  <a:pt x="6208" y="80736"/>
                  <a:pt x="11963" y="80736"/>
                  <a:pt x="15506" y="84279"/>
                </a:cubicBezTo>
                <a:lnTo>
                  <a:pt x="44280" y="113053"/>
                </a:lnTo>
                <a:lnTo>
                  <a:pt x="110615" y="21856"/>
                </a:lnTo>
                <a:cubicBezTo>
                  <a:pt x="113563" y="17803"/>
                  <a:pt x="119233" y="16896"/>
                  <a:pt x="123286" y="19844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0" name="Text 48"/>
          <p:cNvSpPr/>
          <p:nvPr/>
        </p:nvSpPr>
        <p:spPr>
          <a:xfrm>
            <a:off x="6622143" y="6458857"/>
            <a:ext cx="3238500" cy="2177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4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Exception: nappe moyen-atlasique (bonne qualité)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4850" y="374850"/>
            <a:ext cx="11517270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spc="59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08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4850" y="637245"/>
            <a:ext cx="11610982" cy="374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5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Indices de Qualité et Outils de Gestion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4850" y="1124550"/>
            <a:ext cx="749700" cy="37485"/>
          </a:xfrm>
          <a:custGeom>
            <a:avLst/>
            <a:gdLst/>
            <a:ahLst/>
            <a:cxnLst/>
            <a:rect l="l" t="t" r="r" b="b"/>
            <a:pathLst>
              <a:path w="749700" h="37485">
                <a:moveTo>
                  <a:pt x="0" y="0"/>
                </a:moveTo>
                <a:lnTo>
                  <a:pt x="749700" y="0"/>
                </a:lnTo>
                <a:lnTo>
                  <a:pt x="749700" y="37485"/>
                </a:lnTo>
                <a:lnTo>
                  <a:pt x="0" y="37485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93593" y="1311975"/>
            <a:ext cx="5613380" cy="3279939"/>
          </a:xfrm>
          <a:custGeom>
            <a:avLst/>
            <a:gdLst/>
            <a:ahLst/>
            <a:cxnLst/>
            <a:rect l="l" t="t" r="r" b="b"/>
            <a:pathLst>
              <a:path w="5613380" h="3279939">
                <a:moveTo>
                  <a:pt x="37485" y="0"/>
                </a:moveTo>
                <a:lnTo>
                  <a:pt x="5538401" y="0"/>
                </a:lnTo>
                <a:cubicBezTo>
                  <a:pt x="5579811" y="0"/>
                  <a:pt x="5613380" y="33569"/>
                  <a:pt x="5613380" y="74979"/>
                </a:cubicBezTo>
                <a:lnTo>
                  <a:pt x="5613380" y="3204959"/>
                </a:lnTo>
                <a:cubicBezTo>
                  <a:pt x="5613380" y="3246369"/>
                  <a:pt x="5579811" y="3279939"/>
                  <a:pt x="5538401" y="3279939"/>
                </a:cubicBezTo>
                <a:lnTo>
                  <a:pt x="37485" y="3279939"/>
                </a:lnTo>
                <a:cubicBezTo>
                  <a:pt x="16783" y="3279939"/>
                  <a:pt x="0" y="3263156"/>
                  <a:pt x="0" y="3242453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93593" y="1311975"/>
            <a:ext cx="37485" cy="3279939"/>
          </a:xfrm>
          <a:custGeom>
            <a:avLst/>
            <a:gdLst/>
            <a:ahLst/>
            <a:cxnLst/>
            <a:rect l="l" t="t" r="r" b="b"/>
            <a:pathLst>
              <a:path w="37485" h="3279939">
                <a:moveTo>
                  <a:pt x="37485" y="0"/>
                </a:moveTo>
                <a:lnTo>
                  <a:pt x="37485" y="0"/>
                </a:lnTo>
                <a:lnTo>
                  <a:pt x="37485" y="3279939"/>
                </a:lnTo>
                <a:lnTo>
                  <a:pt x="37485" y="3279939"/>
                </a:lnTo>
                <a:cubicBezTo>
                  <a:pt x="16783" y="3279939"/>
                  <a:pt x="0" y="3263156"/>
                  <a:pt x="0" y="3242453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Text 5"/>
          <p:cNvSpPr/>
          <p:nvPr/>
        </p:nvSpPr>
        <p:spPr>
          <a:xfrm>
            <a:off x="599760" y="1499400"/>
            <a:ext cx="5313500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Water Quality Index (WQI)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99760" y="1874251"/>
            <a:ext cx="5294758" cy="243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Indice global de qualité de l'eau pour la consommation: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99760" y="2230358"/>
            <a:ext cx="5219788" cy="374850"/>
          </a:xfrm>
          <a:custGeom>
            <a:avLst/>
            <a:gdLst/>
            <a:ahLst/>
            <a:cxnLst/>
            <a:rect l="l" t="t" r="r" b="b"/>
            <a:pathLst>
              <a:path w="5219788" h="374850">
                <a:moveTo>
                  <a:pt x="37485" y="0"/>
                </a:moveTo>
                <a:lnTo>
                  <a:pt x="5182303" y="0"/>
                </a:lnTo>
                <a:cubicBezTo>
                  <a:pt x="5203005" y="0"/>
                  <a:pt x="5219788" y="16783"/>
                  <a:pt x="5219788" y="37485"/>
                </a:cubicBezTo>
                <a:lnTo>
                  <a:pt x="5219788" y="337365"/>
                </a:lnTo>
                <a:cubicBezTo>
                  <a:pt x="5219788" y="358068"/>
                  <a:pt x="5203005" y="374850"/>
                  <a:pt x="5182303" y="374850"/>
                </a:cubicBezTo>
                <a:lnTo>
                  <a:pt x="37485" y="374850"/>
                </a:lnTo>
                <a:cubicBezTo>
                  <a:pt x="16783" y="374850"/>
                  <a:pt x="0" y="358068"/>
                  <a:pt x="0" y="33736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0" name="Text 8"/>
          <p:cNvSpPr/>
          <p:nvPr/>
        </p:nvSpPr>
        <p:spPr>
          <a:xfrm>
            <a:off x="674730" y="2305328"/>
            <a:ext cx="346736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&lt; 50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77901" y="2305328"/>
            <a:ext cx="740329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00A6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Excellente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99760" y="2680178"/>
            <a:ext cx="5219788" cy="374850"/>
          </a:xfrm>
          <a:custGeom>
            <a:avLst/>
            <a:gdLst/>
            <a:ahLst/>
            <a:cxnLst/>
            <a:rect l="l" t="t" r="r" b="b"/>
            <a:pathLst>
              <a:path w="5219788" h="374850">
                <a:moveTo>
                  <a:pt x="37485" y="0"/>
                </a:moveTo>
                <a:lnTo>
                  <a:pt x="5182303" y="0"/>
                </a:lnTo>
                <a:cubicBezTo>
                  <a:pt x="5203005" y="0"/>
                  <a:pt x="5219788" y="16783"/>
                  <a:pt x="5219788" y="37485"/>
                </a:cubicBezTo>
                <a:lnTo>
                  <a:pt x="5219788" y="337365"/>
                </a:lnTo>
                <a:cubicBezTo>
                  <a:pt x="5219788" y="358068"/>
                  <a:pt x="5203005" y="374850"/>
                  <a:pt x="5182303" y="374850"/>
                </a:cubicBezTo>
                <a:lnTo>
                  <a:pt x="37485" y="374850"/>
                </a:lnTo>
                <a:cubicBezTo>
                  <a:pt x="16783" y="374850"/>
                  <a:pt x="0" y="358068"/>
                  <a:pt x="0" y="33736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3" name="Text 11"/>
          <p:cNvSpPr/>
          <p:nvPr/>
        </p:nvSpPr>
        <p:spPr>
          <a:xfrm>
            <a:off x="674730" y="2755148"/>
            <a:ext cx="63724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50 - 100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32389" y="2755148"/>
            <a:ext cx="48730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Bonne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99760" y="3129998"/>
            <a:ext cx="5219788" cy="374850"/>
          </a:xfrm>
          <a:custGeom>
            <a:avLst/>
            <a:gdLst/>
            <a:ahLst/>
            <a:cxnLst/>
            <a:rect l="l" t="t" r="r" b="b"/>
            <a:pathLst>
              <a:path w="5219788" h="374850">
                <a:moveTo>
                  <a:pt x="37485" y="0"/>
                </a:moveTo>
                <a:lnTo>
                  <a:pt x="5182303" y="0"/>
                </a:lnTo>
                <a:cubicBezTo>
                  <a:pt x="5203005" y="0"/>
                  <a:pt x="5219788" y="16783"/>
                  <a:pt x="5219788" y="37485"/>
                </a:cubicBezTo>
                <a:lnTo>
                  <a:pt x="5219788" y="337365"/>
                </a:lnTo>
                <a:cubicBezTo>
                  <a:pt x="5219788" y="358068"/>
                  <a:pt x="5203005" y="374850"/>
                  <a:pt x="5182303" y="374850"/>
                </a:cubicBezTo>
                <a:lnTo>
                  <a:pt x="37485" y="374850"/>
                </a:lnTo>
                <a:cubicBezTo>
                  <a:pt x="16783" y="374850"/>
                  <a:pt x="0" y="358068"/>
                  <a:pt x="0" y="33736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6" name="Text 14"/>
          <p:cNvSpPr/>
          <p:nvPr/>
        </p:nvSpPr>
        <p:spPr>
          <a:xfrm>
            <a:off x="674730" y="3204968"/>
            <a:ext cx="730958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100 - 200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128272" y="3204968"/>
            <a:ext cx="684101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FF690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Mauvaise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9760" y="3579819"/>
            <a:ext cx="5219788" cy="374850"/>
          </a:xfrm>
          <a:custGeom>
            <a:avLst/>
            <a:gdLst/>
            <a:ahLst/>
            <a:cxnLst/>
            <a:rect l="l" t="t" r="r" b="b"/>
            <a:pathLst>
              <a:path w="5219788" h="374850">
                <a:moveTo>
                  <a:pt x="37485" y="0"/>
                </a:moveTo>
                <a:lnTo>
                  <a:pt x="5182303" y="0"/>
                </a:lnTo>
                <a:cubicBezTo>
                  <a:pt x="5203005" y="0"/>
                  <a:pt x="5219788" y="16783"/>
                  <a:pt x="5219788" y="37485"/>
                </a:cubicBezTo>
                <a:lnTo>
                  <a:pt x="5219788" y="337365"/>
                </a:lnTo>
                <a:cubicBezTo>
                  <a:pt x="5219788" y="358068"/>
                  <a:pt x="5203005" y="374850"/>
                  <a:pt x="5182303" y="374850"/>
                </a:cubicBezTo>
                <a:lnTo>
                  <a:pt x="37485" y="374850"/>
                </a:lnTo>
                <a:cubicBezTo>
                  <a:pt x="16783" y="374850"/>
                  <a:pt x="0" y="358068"/>
                  <a:pt x="0" y="33736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9" name="Text 17"/>
          <p:cNvSpPr/>
          <p:nvPr/>
        </p:nvSpPr>
        <p:spPr>
          <a:xfrm>
            <a:off x="674730" y="3654789"/>
            <a:ext cx="76844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200 - 300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812285" y="3654789"/>
            <a:ext cx="1002724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Très mauvaise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99760" y="4029639"/>
            <a:ext cx="5219788" cy="374850"/>
          </a:xfrm>
          <a:custGeom>
            <a:avLst/>
            <a:gdLst/>
            <a:ahLst/>
            <a:cxnLst/>
            <a:rect l="l" t="t" r="r" b="b"/>
            <a:pathLst>
              <a:path w="5219788" h="374850">
                <a:moveTo>
                  <a:pt x="37485" y="0"/>
                </a:moveTo>
                <a:lnTo>
                  <a:pt x="5182303" y="0"/>
                </a:lnTo>
                <a:cubicBezTo>
                  <a:pt x="5203005" y="0"/>
                  <a:pt x="5219788" y="16783"/>
                  <a:pt x="5219788" y="37485"/>
                </a:cubicBezTo>
                <a:lnTo>
                  <a:pt x="5219788" y="337365"/>
                </a:lnTo>
                <a:cubicBezTo>
                  <a:pt x="5219788" y="358068"/>
                  <a:pt x="5203005" y="374850"/>
                  <a:pt x="5182303" y="374850"/>
                </a:cubicBezTo>
                <a:lnTo>
                  <a:pt x="37485" y="374850"/>
                </a:lnTo>
                <a:cubicBezTo>
                  <a:pt x="16783" y="374850"/>
                  <a:pt x="0" y="358068"/>
                  <a:pt x="0" y="33736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2" name="Text 20"/>
          <p:cNvSpPr/>
          <p:nvPr/>
        </p:nvSpPr>
        <p:spPr>
          <a:xfrm>
            <a:off x="674730" y="4104609"/>
            <a:ext cx="449820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&gt; 300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941872" y="4104609"/>
            <a:ext cx="871527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 potable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93593" y="4741854"/>
            <a:ext cx="5613380" cy="2117903"/>
          </a:xfrm>
          <a:custGeom>
            <a:avLst/>
            <a:gdLst/>
            <a:ahLst/>
            <a:cxnLst/>
            <a:rect l="l" t="t" r="r" b="b"/>
            <a:pathLst>
              <a:path w="5613380" h="2117903">
                <a:moveTo>
                  <a:pt x="37485" y="0"/>
                </a:moveTo>
                <a:lnTo>
                  <a:pt x="5538407" y="0"/>
                </a:lnTo>
                <a:cubicBezTo>
                  <a:pt x="5579814" y="0"/>
                  <a:pt x="5613380" y="33567"/>
                  <a:pt x="5613380" y="74974"/>
                </a:cubicBezTo>
                <a:lnTo>
                  <a:pt x="5613380" y="2042929"/>
                </a:lnTo>
                <a:cubicBezTo>
                  <a:pt x="5613380" y="2084336"/>
                  <a:pt x="5579814" y="2117903"/>
                  <a:pt x="5538407" y="2117903"/>
                </a:cubicBezTo>
                <a:lnTo>
                  <a:pt x="37485" y="2117903"/>
                </a:lnTo>
                <a:cubicBezTo>
                  <a:pt x="16783" y="2117903"/>
                  <a:pt x="0" y="2101121"/>
                  <a:pt x="0" y="2080418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93593" y="4741854"/>
            <a:ext cx="37485" cy="2117903"/>
          </a:xfrm>
          <a:custGeom>
            <a:avLst/>
            <a:gdLst/>
            <a:ahLst/>
            <a:cxnLst/>
            <a:rect l="l" t="t" r="r" b="b"/>
            <a:pathLst>
              <a:path w="37485" h="2117903">
                <a:moveTo>
                  <a:pt x="37485" y="0"/>
                </a:moveTo>
                <a:lnTo>
                  <a:pt x="37485" y="0"/>
                </a:lnTo>
                <a:lnTo>
                  <a:pt x="37485" y="2117903"/>
                </a:lnTo>
                <a:lnTo>
                  <a:pt x="37485" y="2117903"/>
                </a:lnTo>
                <a:cubicBezTo>
                  <a:pt x="16783" y="2117903"/>
                  <a:pt x="0" y="2101121"/>
                  <a:pt x="0" y="2080418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6" name="Text 24"/>
          <p:cNvSpPr/>
          <p:nvPr/>
        </p:nvSpPr>
        <p:spPr>
          <a:xfrm>
            <a:off x="599760" y="4929279"/>
            <a:ext cx="5313500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Irrigation Water Quality Index (IWQI)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99760" y="5304129"/>
            <a:ext cx="5294758" cy="243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Évalue la qualité pour l'irrigation basé sur: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27874" y="5697722"/>
            <a:ext cx="131198" cy="149940"/>
          </a:xfrm>
          <a:custGeom>
            <a:avLst/>
            <a:gdLst/>
            <a:ahLst/>
            <a:cxnLst/>
            <a:rect l="l" t="t" r="r" b="b"/>
            <a:pathLst>
              <a:path w="131198" h="149940">
                <a:moveTo>
                  <a:pt x="127332" y="20529"/>
                </a:moveTo>
                <a:cubicBezTo>
                  <a:pt x="131520" y="23575"/>
                  <a:pt x="132457" y="29432"/>
                  <a:pt x="129411" y="33619"/>
                </a:cubicBezTo>
                <a:lnTo>
                  <a:pt x="54441" y="136703"/>
                </a:lnTo>
                <a:cubicBezTo>
                  <a:pt x="52830" y="138929"/>
                  <a:pt x="50341" y="140305"/>
                  <a:pt x="47588" y="140540"/>
                </a:cubicBezTo>
                <a:cubicBezTo>
                  <a:pt x="44836" y="140774"/>
                  <a:pt x="42171" y="139749"/>
                  <a:pt x="40238" y="137816"/>
                </a:cubicBezTo>
                <a:lnTo>
                  <a:pt x="2753" y="100331"/>
                </a:lnTo>
                <a:cubicBezTo>
                  <a:pt x="-908" y="96670"/>
                  <a:pt x="-908" y="90725"/>
                  <a:pt x="2753" y="87065"/>
                </a:cubicBezTo>
                <a:cubicBezTo>
                  <a:pt x="6413" y="83404"/>
                  <a:pt x="12358" y="83404"/>
                  <a:pt x="16019" y="87065"/>
                </a:cubicBezTo>
                <a:lnTo>
                  <a:pt x="45743" y="116789"/>
                </a:lnTo>
                <a:lnTo>
                  <a:pt x="114271" y="22579"/>
                </a:lnTo>
                <a:cubicBezTo>
                  <a:pt x="117316" y="18391"/>
                  <a:pt x="123173" y="17454"/>
                  <a:pt x="127361" y="2050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9" name="Text 27"/>
          <p:cNvSpPr/>
          <p:nvPr/>
        </p:nvSpPr>
        <p:spPr>
          <a:xfrm>
            <a:off x="862155" y="5660237"/>
            <a:ext cx="1265119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pH, CE, Cl⁻, HCO₃⁻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27874" y="5960117"/>
            <a:ext cx="131198" cy="149940"/>
          </a:xfrm>
          <a:custGeom>
            <a:avLst/>
            <a:gdLst/>
            <a:ahLst/>
            <a:cxnLst/>
            <a:rect l="l" t="t" r="r" b="b"/>
            <a:pathLst>
              <a:path w="131198" h="149940">
                <a:moveTo>
                  <a:pt x="127332" y="20529"/>
                </a:moveTo>
                <a:cubicBezTo>
                  <a:pt x="131520" y="23575"/>
                  <a:pt x="132457" y="29432"/>
                  <a:pt x="129411" y="33619"/>
                </a:cubicBezTo>
                <a:lnTo>
                  <a:pt x="54441" y="136703"/>
                </a:lnTo>
                <a:cubicBezTo>
                  <a:pt x="52830" y="138929"/>
                  <a:pt x="50341" y="140305"/>
                  <a:pt x="47588" y="140540"/>
                </a:cubicBezTo>
                <a:cubicBezTo>
                  <a:pt x="44836" y="140774"/>
                  <a:pt x="42171" y="139749"/>
                  <a:pt x="40238" y="137816"/>
                </a:cubicBezTo>
                <a:lnTo>
                  <a:pt x="2753" y="100331"/>
                </a:lnTo>
                <a:cubicBezTo>
                  <a:pt x="-908" y="96670"/>
                  <a:pt x="-908" y="90725"/>
                  <a:pt x="2753" y="87065"/>
                </a:cubicBezTo>
                <a:cubicBezTo>
                  <a:pt x="6413" y="83404"/>
                  <a:pt x="12358" y="83404"/>
                  <a:pt x="16019" y="87065"/>
                </a:cubicBezTo>
                <a:lnTo>
                  <a:pt x="45743" y="116789"/>
                </a:lnTo>
                <a:lnTo>
                  <a:pt x="114271" y="22579"/>
                </a:lnTo>
                <a:cubicBezTo>
                  <a:pt x="117316" y="18391"/>
                  <a:pt x="123173" y="17454"/>
                  <a:pt x="127361" y="2050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1" name="Text 29"/>
          <p:cNvSpPr/>
          <p:nvPr/>
        </p:nvSpPr>
        <p:spPr>
          <a:xfrm>
            <a:off x="862155" y="5922632"/>
            <a:ext cx="2464640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%Na, SAR (Sodium Adsorption Ratio)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7874" y="6222512"/>
            <a:ext cx="131198" cy="149940"/>
          </a:xfrm>
          <a:custGeom>
            <a:avLst/>
            <a:gdLst/>
            <a:ahLst/>
            <a:cxnLst/>
            <a:rect l="l" t="t" r="r" b="b"/>
            <a:pathLst>
              <a:path w="131198" h="149940">
                <a:moveTo>
                  <a:pt x="127332" y="20529"/>
                </a:moveTo>
                <a:cubicBezTo>
                  <a:pt x="131520" y="23575"/>
                  <a:pt x="132457" y="29432"/>
                  <a:pt x="129411" y="33619"/>
                </a:cubicBezTo>
                <a:lnTo>
                  <a:pt x="54441" y="136703"/>
                </a:lnTo>
                <a:cubicBezTo>
                  <a:pt x="52830" y="138929"/>
                  <a:pt x="50341" y="140305"/>
                  <a:pt x="47588" y="140540"/>
                </a:cubicBezTo>
                <a:cubicBezTo>
                  <a:pt x="44836" y="140774"/>
                  <a:pt x="42171" y="139749"/>
                  <a:pt x="40238" y="137816"/>
                </a:cubicBezTo>
                <a:lnTo>
                  <a:pt x="2753" y="100331"/>
                </a:lnTo>
                <a:cubicBezTo>
                  <a:pt x="-908" y="96670"/>
                  <a:pt x="-908" y="90725"/>
                  <a:pt x="2753" y="87065"/>
                </a:cubicBezTo>
                <a:cubicBezTo>
                  <a:pt x="6413" y="83404"/>
                  <a:pt x="12358" y="83404"/>
                  <a:pt x="16019" y="87065"/>
                </a:cubicBezTo>
                <a:lnTo>
                  <a:pt x="45743" y="116789"/>
                </a:lnTo>
                <a:lnTo>
                  <a:pt x="114271" y="22579"/>
                </a:lnTo>
                <a:cubicBezTo>
                  <a:pt x="117316" y="18391"/>
                  <a:pt x="123173" y="17454"/>
                  <a:pt x="127361" y="2050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3" name="Text 31"/>
          <p:cNvSpPr/>
          <p:nvPr/>
        </p:nvSpPr>
        <p:spPr>
          <a:xfrm>
            <a:off x="862155" y="6185027"/>
            <a:ext cx="3195597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 (salinité potentielle), MH (hazard magnésium)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27874" y="6484907"/>
            <a:ext cx="131198" cy="149940"/>
          </a:xfrm>
          <a:custGeom>
            <a:avLst/>
            <a:gdLst/>
            <a:ahLst/>
            <a:cxnLst/>
            <a:rect l="l" t="t" r="r" b="b"/>
            <a:pathLst>
              <a:path w="131198" h="149940">
                <a:moveTo>
                  <a:pt x="127332" y="20529"/>
                </a:moveTo>
                <a:cubicBezTo>
                  <a:pt x="131520" y="23575"/>
                  <a:pt x="132457" y="29432"/>
                  <a:pt x="129411" y="33619"/>
                </a:cubicBezTo>
                <a:lnTo>
                  <a:pt x="54441" y="136703"/>
                </a:lnTo>
                <a:cubicBezTo>
                  <a:pt x="52830" y="138929"/>
                  <a:pt x="50341" y="140305"/>
                  <a:pt x="47588" y="140540"/>
                </a:cubicBezTo>
                <a:cubicBezTo>
                  <a:pt x="44836" y="140774"/>
                  <a:pt x="42171" y="139749"/>
                  <a:pt x="40238" y="137816"/>
                </a:cubicBezTo>
                <a:lnTo>
                  <a:pt x="2753" y="100331"/>
                </a:lnTo>
                <a:cubicBezTo>
                  <a:pt x="-908" y="96670"/>
                  <a:pt x="-908" y="90725"/>
                  <a:pt x="2753" y="87065"/>
                </a:cubicBezTo>
                <a:cubicBezTo>
                  <a:pt x="6413" y="83404"/>
                  <a:pt x="12358" y="83404"/>
                  <a:pt x="16019" y="87065"/>
                </a:cubicBezTo>
                <a:lnTo>
                  <a:pt x="45743" y="116789"/>
                </a:lnTo>
                <a:lnTo>
                  <a:pt x="114271" y="22579"/>
                </a:lnTo>
                <a:cubicBezTo>
                  <a:pt x="117316" y="18391"/>
                  <a:pt x="123173" y="17454"/>
                  <a:pt x="127361" y="2050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5" name="Text 33"/>
          <p:cNvSpPr/>
          <p:nvPr/>
        </p:nvSpPr>
        <p:spPr>
          <a:xfrm>
            <a:off x="862155" y="6447422"/>
            <a:ext cx="1527514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 (permeability index)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191177" y="1311975"/>
            <a:ext cx="5632123" cy="1855508"/>
          </a:xfrm>
          <a:custGeom>
            <a:avLst/>
            <a:gdLst/>
            <a:ahLst/>
            <a:cxnLst/>
            <a:rect l="l" t="t" r="r" b="b"/>
            <a:pathLst>
              <a:path w="5632123" h="1855508">
                <a:moveTo>
                  <a:pt x="74963" y="0"/>
                </a:moveTo>
                <a:lnTo>
                  <a:pt x="5557160" y="0"/>
                </a:lnTo>
                <a:cubicBezTo>
                  <a:pt x="5598561" y="0"/>
                  <a:pt x="5632123" y="33562"/>
                  <a:pt x="5632123" y="74963"/>
                </a:cubicBezTo>
                <a:lnTo>
                  <a:pt x="5632123" y="1780546"/>
                </a:lnTo>
                <a:cubicBezTo>
                  <a:pt x="5632123" y="1821946"/>
                  <a:pt x="5598561" y="1855508"/>
                  <a:pt x="5557160" y="1855508"/>
                </a:cubicBezTo>
                <a:lnTo>
                  <a:pt x="74963" y="1855508"/>
                </a:lnTo>
                <a:cubicBezTo>
                  <a:pt x="33562" y="1855508"/>
                  <a:pt x="0" y="1821946"/>
                  <a:pt x="0" y="1780546"/>
                </a:cubicBezTo>
                <a:lnTo>
                  <a:pt x="0" y="74963"/>
                </a:lnTo>
                <a:cubicBezTo>
                  <a:pt x="0" y="33590"/>
                  <a:pt x="33590" y="0"/>
                  <a:pt x="74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6378602" y="1499400"/>
            <a:ext cx="5350985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Nitrogen Pollution Index (NPI)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78602" y="1874251"/>
            <a:ext cx="5332243" cy="243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Évalue le niveau de pollution par les nitrates: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78602" y="2230358"/>
            <a:ext cx="5257273" cy="749700"/>
          </a:xfrm>
          <a:custGeom>
            <a:avLst/>
            <a:gdLst/>
            <a:ahLst/>
            <a:cxnLst/>
            <a:rect l="l" t="t" r="r" b="b"/>
            <a:pathLst>
              <a:path w="5257273" h="749700">
                <a:moveTo>
                  <a:pt x="37485" y="0"/>
                </a:moveTo>
                <a:lnTo>
                  <a:pt x="5219788" y="0"/>
                </a:lnTo>
                <a:cubicBezTo>
                  <a:pt x="5240490" y="0"/>
                  <a:pt x="5257273" y="16783"/>
                  <a:pt x="5257273" y="37485"/>
                </a:cubicBezTo>
                <a:lnTo>
                  <a:pt x="5257273" y="712215"/>
                </a:lnTo>
                <a:cubicBezTo>
                  <a:pt x="5257273" y="732918"/>
                  <a:pt x="5240490" y="749700"/>
                  <a:pt x="5219788" y="749700"/>
                </a:cubicBezTo>
                <a:lnTo>
                  <a:pt x="37485" y="749700"/>
                </a:lnTo>
                <a:cubicBezTo>
                  <a:pt x="16783" y="749700"/>
                  <a:pt x="0" y="732918"/>
                  <a:pt x="0" y="71221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40" name="Text 38"/>
          <p:cNvSpPr/>
          <p:nvPr/>
        </p:nvSpPr>
        <p:spPr>
          <a:xfrm>
            <a:off x="6491057" y="2342813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Classification basée sur les concentrations de NO₃⁻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91057" y="2642693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Permet d'identifier les zones à risque et les sources de pollution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191177" y="3317424"/>
            <a:ext cx="5632123" cy="3542334"/>
          </a:xfrm>
          <a:custGeom>
            <a:avLst/>
            <a:gdLst/>
            <a:ahLst/>
            <a:cxnLst/>
            <a:rect l="l" t="t" r="r" b="b"/>
            <a:pathLst>
              <a:path w="5632123" h="3542334">
                <a:moveTo>
                  <a:pt x="74956" y="0"/>
                </a:moveTo>
                <a:lnTo>
                  <a:pt x="5557167" y="0"/>
                </a:lnTo>
                <a:cubicBezTo>
                  <a:pt x="5598564" y="0"/>
                  <a:pt x="5632123" y="33559"/>
                  <a:pt x="5632123" y="74956"/>
                </a:cubicBezTo>
                <a:lnTo>
                  <a:pt x="5632123" y="3467378"/>
                </a:lnTo>
                <a:cubicBezTo>
                  <a:pt x="5632123" y="3508775"/>
                  <a:pt x="5598564" y="3542334"/>
                  <a:pt x="5557167" y="3542334"/>
                </a:cubicBezTo>
                <a:lnTo>
                  <a:pt x="74956" y="3542334"/>
                </a:lnTo>
                <a:cubicBezTo>
                  <a:pt x="33559" y="3542334"/>
                  <a:pt x="0" y="3508775"/>
                  <a:pt x="0" y="3467378"/>
                </a:cubicBezTo>
                <a:lnTo>
                  <a:pt x="0" y="74956"/>
                </a:lnTo>
                <a:cubicBezTo>
                  <a:pt x="0" y="33587"/>
                  <a:pt x="33587" y="0"/>
                  <a:pt x="7495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6378602" y="3504849"/>
            <a:ext cx="5350985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Systèmes d'Information Géographique (SIG)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378602" y="3879699"/>
            <a:ext cx="5332243" cy="243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Outils essentiels pour la gestion des eaux souterraines: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97344" y="4273291"/>
            <a:ext cx="149940" cy="149940"/>
          </a:xfrm>
          <a:custGeom>
            <a:avLst/>
            <a:gdLst/>
            <a:ahLst/>
            <a:cxnLst/>
            <a:rect l="l" t="t" r="r" b="b"/>
            <a:pathLst>
              <a:path w="149940" h="149940">
                <a:moveTo>
                  <a:pt x="149940" y="14057"/>
                </a:moveTo>
                <a:cubicBezTo>
                  <a:pt x="149940" y="10806"/>
                  <a:pt x="148271" y="7790"/>
                  <a:pt x="145489" y="6091"/>
                </a:cubicBezTo>
                <a:cubicBezTo>
                  <a:pt x="142707" y="4393"/>
                  <a:pt x="139280" y="4217"/>
                  <a:pt x="136381" y="5681"/>
                </a:cubicBezTo>
                <a:lnTo>
                  <a:pt x="102352" y="22696"/>
                </a:lnTo>
                <a:lnTo>
                  <a:pt x="49814" y="5154"/>
                </a:lnTo>
                <a:cubicBezTo>
                  <a:pt x="47442" y="4363"/>
                  <a:pt x="44894" y="4539"/>
                  <a:pt x="42668" y="5652"/>
                </a:cubicBezTo>
                <a:lnTo>
                  <a:pt x="5183" y="24395"/>
                </a:lnTo>
                <a:cubicBezTo>
                  <a:pt x="1991" y="26005"/>
                  <a:pt x="0" y="29256"/>
                  <a:pt x="0" y="32799"/>
                </a:cubicBezTo>
                <a:lnTo>
                  <a:pt x="0" y="135883"/>
                </a:lnTo>
                <a:cubicBezTo>
                  <a:pt x="0" y="139134"/>
                  <a:pt x="1669" y="142150"/>
                  <a:pt x="4451" y="143849"/>
                </a:cubicBezTo>
                <a:cubicBezTo>
                  <a:pt x="7233" y="145547"/>
                  <a:pt x="10660" y="145723"/>
                  <a:pt x="13559" y="144259"/>
                </a:cubicBezTo>
                <a:lnTo>
                  <a:pt x="47559" y="127244"/>
                </a:lnTo>
                <a:lnTo>
                  <a:pt x="100097" y="144757"/>
                </a:lnTo>
                <a:cubicBezTo>
                  <a:pt x="102469" y="145547"/>
                  <a:pt x="105017" y="145372"/>
                  <a:pt x="107242" y="144259"/>
                </a:cubicBezTo>
                <a:lnTo>
                  <a:pt x="144727" y="125516"/>
                </a:lnTo>
                <a:cubicBezTo>
                  <a:pt x="147890" y="123935"/>
                  <a:pt x="149911" y="120684"/>
                  <a:pt x="149911" y="117141"/>
                </a:cubicBezTo>
                <a:lnTo>
                  <a:pt x="149911" y="14057"/>
                </a:lnTo>
                <a:close/>
                <a:moveTo>
                  <a:pt x="56228" y="110376"/>
                </a:moveTo>
                <a:lnTo>
                  <a:pt x="56228" y="27059"/>
                </a:lnTo>
                <a:lnTo>
                  <a:pt x="93713" y="39564"/>
                </a:lnTo>
                <a:lnTo>
                  <a:pt x="93713" y="122881"/>
                </a:lnTo>
                <a:lnTo>
                  <a:pt x="56228" y="110376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6" name="Text 44"/>
          <p:cNvSpPr/>
          <p:nvPr/>
        </p:nvSpPr>
        <p:spPr>
          <a:xfrm>
            <a:off x="6640997" y="4235806"/>
            <a:ext cx="4067124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Cartographie thématique: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distribution spatiale des paramètres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97344" y="4573171"/>
            <a:ext cx="149940" cy="149940"/>
          </a:xfrm>
          <a:custGeom>
            <a:avLst/>
            <a:gdLst/>
            <a:ahLst/>
            <a:cxnLst/>
            <a:rect l="l" t="t" r="r" b="b"/>
            <a:pathLst>
              <a:path w="149940" h="149940">
                <a:moveTo>
                  <a:pt x="149940" y="14057"/>
                </a:moveTo>
                <a:cubicBezTo>
                  <a:pt x="149940" y="10806"/>
                  <a:pt x="148271" y="7790"/>
                  <a:pt x="145489" y="6091"/>
                </a:cubicBezTo>
                <a:cubicBezTo>
                  <a:pt x="142707" y="4393"/>
                  <a:pt x="139280" y="4217"/>
                  <a:pt x="136381" y="5681"/>
                </a:cubicBezTo>
                <a:lnTo>
                  <a:pt x="102352" y="22696"/>
                </a:lnTo>
                <a:lnTo>
                  <a:pt x="49814" y="5154"/>
                </a:lnTo>
                <a:cubicBezTo>
                  <a:pt x="47442" y="4363"/>
                  <a:pt x="44894" y="4539"/>
                  <a:pt x="42668" y="5652"/>
                </a:cubicBezTo>
                <a:lnTo>
                  <a:pt x="5183" y="24395"/>
                </a:lnTo>
                <a:cubicBezTo>
                  <a:pt x="1991" y="26005"/>
                  <a:pt x="0" y="29256"/>
                  <a:pt x="0" y="32799"/>
                </a:cubicBezTo>
                <a:lnTo>
                  <a:pt x="0" y="135883"/>
                </a:lnTo>
                <a:cubicBezTo>
                  <a:pt x="0" y="139134"/>
                  <a:pt x="1669" y="142150"/>
                  <a:pt x="4451" y="143849"/>
                </a:cubicBezTo>
                <a:cubicBezTo>
                  <a:pt x="7233" y="145547"/>
                  <a:pt x="10660" y="145723"/>
                  <a:pt x="13559" y="144259"/>
                </a:cubicBezTo>
                <a:lnTo>
                  <a:pt x="47559" y="127244"/>
                </a:lnTo>
                <a:lnTo>
                  <a:pt x="100097" y="144757"/>
                </a:lnTo>
                <a:cubicBezTo>
                  <a:pt x="102469" y="145547"/>
                  <a:pt x="105017" y="145372"/>
                  <a:pt x="107242" y="144259"/>
                </a:cubicBezTo>
                <a:lnTo>
                  <a:pt x="144727" y="125516"/>
                </a:lnTo>
                <a:cubicBezTo>
                  <a:pt x="147890" y="123935"/>
                  <a:pt x="149911" y="120684"/>
                  <a:pt x="149911" y="117141"/>
                </a:cubicBezTo>
                <a:lnTo>
                  <a:pt x="149911" y="14057"/>
                </a:lnTo>
                <a:close/>
                <a:moveTo>
                  <a:pt x="56228" y="110376"/>
                </a:moveTo>
                <a:lnTo>
                  <a:pt x="56228" y="27059"/>
                </a:lnTo>
                <a:lnTo>
                  <a:pt x="93713" y="39564"/>
                </a:lnTo>
                <a:lnTo>
                  <a:pt x="93713" y="122881"/>
                </a:lnTo>
                <a:lnTo>
                  <a:pt x="56228" y="110376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8" name="Text 46"/>
          <p:cNvSpPr/>
          <p:nvPr/>
        </p:nvSpPr>
        <p:spPr>
          <a:xfrm>
            <a:off x="6640997" y="4535686"/>
            <a:ext cx="3579819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Spatialisation du WQI: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visualisation des zones à risque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97344" y="4873051"/>
            <a:ext cx="149940" cy="149940"/>
          </a:xfrm>
          <a:custGeom>
            <a:avLst/>
            <a:gdLst/>
            <a:ahLst/>
            <a:cxnLst/>
            <a:rect l="l" t="t" r="r" b="b"/>
            <a:pathLst>
              <a:path w="149940" h="149940">
                <a:moveTo>
                  <a:pt x="149940" y="14057"/>
                </a:moveTo>
                <a:cubicBezTo>
                  <a:pt x="149940" y="10806"/>
                  <a:pt x="148271" y="7790"/>
                  <a:pt x="145489" y="6091"/>
                </a:cubicBezTo>
                <a:cubicBezTo>
                  <a:pt x="142707" y="4393"/>
                  <a:pt x="139280" y="4217"/>
                  <a:pt x="136381" y="5681"/>
                </a:cubicBezTo>
                <a:lnTo>
                  <a:pt x="102352" y="22696"/>
                </a:lnTo>
                <a:lnTo>
                  <a:pt x="49814" y="5154"/>
                </a:lnTo>
                <a:cubicBezTo>
                  <a:pt x="47442" y="4363"/>
                  <a:pt x="44894" y="4539"/>
                  <a:pt x="42668" y="5652"/>
                </a:cubicBezTo>
                <a:lnTo>
                  <a:pt x="5183" y="24395"/>
                </a:lnTo>
                <a:cubicBezTo>
                  <a:pt x="1991" y="26005"/>
                  <a:pt x="0" y="29256"/>
                  <a:pt x="0" y="32799"/>
                </a:cubicBezTo>
                <a:lnTo>
                  <a:pt x="0" y="135883"/>
                </a:lnTo>
                <a:cubicBezTo>
                  <a:pt x="0" y="139134"/>
                  <a:pt x="1669" y="142150"/>
                  <a:pt x="4451" y="143849"/>
                </a:cubicBezTo>
                <a:cubicBezTo>
                  <a:pt x="7233" y="145547"/>
                  <a:pt x="10660" y="145723"/>
                  <a:pt x="13559" y="144259"/>
                </a:cubicBezTo>
                <a:lnTo>
                  <a:pt x="47559" y="127244"/>
                </a:lnTo>
                <a:lnTo>
                  <a:pt x="100097" y="144757"/>
                </a:lnTo>
                <a:cubicBezTo>
                  <a:pt x="102469" y="145547"/>
                  <a:pt x="105017" y="145372"/>
                  <a:pt x="107242" y="144259"/>
                </a:cubicBezTo>
                <a:lnTo>
                  <a:pt x="144727" y="125516"/>
                </a:lnTo>
                <a:cubicBezTo>
                  <a:pt x="147890" y="123935"/>
                  <a:pt x="149911" y="120684"/>
                  <a:pt x="149911" y="117141"/>
                </a:cubicBezTo>
                <a:lnTo>
                  <a:pt x="149911" y="14057"/>
                </a:lnTo>
                <a:close/>
                <a:moveTo>
                  <a:pt x="56228" y="110376"/>
                </a:moveTo>
                <a:lnTo>
                  <a:pt x="56228" y="27059"/>
                </a:lnTo>
                <a:lnTo>
                  <a:pt x="93713" y="39564"/>
                </a:lnTo>
                <a:lnTo>
                  <a:pt x="93713" y="122881"/>
                </a:lnTo>
                <a:lnTo>
                  <a:pt x="56228" y="110376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0" name="Text 48"/>
          <p:cNvSpPr/>
          <p:nvPr/>
        </p:nvSpPr>
        <p:spPr>
          <a:xfrm>
            <a:off x="6640997" y="4835566"/>
            <a:ext cx="3448621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Suivi temporel: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évolution de la qualité dans le temps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97344" y="5172932"/>
            <a:ext cx="149940" cy="149940"/>
          </a:xfrm>
          <a:custGeom>
            <a:avLst/>
            <a:gdLst/>
            <a:ahLst/>
            <a:cxnLst/>
            <a:rect l="l" t="t" r="r" b="b"/>
            <a:pathLst>
              <a:path w="149940" h="149940">
                <a:moveTo>
                  <a:pt x="149940" y="14057"/>
                </a:moveTo>
                <a:cubicBezTo>
                  <a:pt x="149940" y="10806"/>
                  <a:pt x="148271" y="7790"/>
                  <a:pt x="145489" y="6091"/>
                </a:cubicBezTo>
                <a:cubicBezTo>
                  <a:pt x="142707" y="4393"/>
                  <a:pt x="139280" y="4217"/>
                  <a:pt x="136381" y="5681"/>
                </a:cubicBezTo>
                <a:lnTo>
                  <a:pt x="102352" y="22696"/>
                </a:lnTo>
                <a:lnTo>
                  <a:pt x="49814" y="5154"/>
                </a:lnTo>
                <a:cubicBezTo>
                  <a:pt x="47442" y="4363"/>
                  <a:pt x="44894" y="4539"/>
                  <a:pt x="42668" y="5652"/>
                </a:cubicBezTo>
                <a:lnTo>
                  <a:pt x="5183" y="24395"/>
                </a:lnTo>
                <a:cubicBezTo>
                  <a:pt x="1991" y="26005"/>
                  <a:pt x="0" y="29256"/>
                  <a:pt x="0" y="32799"/>
                </a:cubicBezTo>
                <a:lnTo>
                  <a:pt x="0" y="135883"/>
                </a:lnTo>
                <a:cubicBezTo>
                  <a:pt x="0" y="139134"/>
                  <a:pt x="1669" y="142150"/>
                  <a:pt x="4451" y="143849"/>
                </a:cubicBezTo>
                <a:cubicBezTo>
                  <a:pt x="7233" y="145547"/>
                  <a:pt x="10660" y="145723"/>
                  <a:pt x="13559" y="144259"/>
                </a:cubicBezTo>
                <a:lnTo>
                  <a:pt x="47559" y="127244"/>
                </a:lnTo>
                <a:lnTo>
                  <a:pt x="100097" y="144757"/>
                </a:lnTo>
                <a:cubicBezTo>
                  <a:pt x="102469" y="145547"/>
                  <a:pt x="105017" y="145372"/>
                  <a:pt x="107242" y="144259"/>
                </a:cubicBezTo>
                <a:lnTo>
                  <a:pt x="144727" y="125516"/>
                </a:lnTo>
                <a:cubicBezTo>
                  <a:pt x="147890" y="123935"/>
                  <a:pt x="149911" y="120684"/>
                  <a:pt x="149911" y="117141"/>
                </a:cubicBezTo>
                <a:lnTo>
                  <a:pt x="149911" y="14057"/>
                </a:lnTo>
                <a:close/>
                <a:moveTo>
                  <a:pt x="56228" y="110376"/>
                </a:moveTo>
                <a:lnTo>
                  <a:pt x="56228" y="27059"/>
                </a:lnTo>
                <a:lnTo>
                  <a:pt x="93713" y="39564"/>
                </a:lnTo>
                <a:lnTo>
                  <a:pt x="93713" y="122881"/>
                </a:lnTo>
                <a:lnTo>
                  <a:pt x="56228" y="110376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2" name="Text 50"/>
          <p:cNvSpPr/>
          <p:nvPr/>
        </p:nvSpPr>
        <p:spPr>
          <a:xfrm>
            <a:off x="6640997" y="5135447"/>
            <a:ext cx="272703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Aide à la décision: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planification et gestion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08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Recommandations et Stratégies Durables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333500"/>
            <a:ext cx="5619750" cy="1905000"/>
          </a:xfrm>
          <a:custGeom>
            <a:avLst/>
            <a:gdLst/>
            <a:ahLst/>
            <a:cxnLst/>
            <a:rect l="l" t="t" r="r" b="b"/>
            <a:pathLst>
              <a:path w="5619750" h="1905000">
                <a:moveTo>
                  <a:pt x="76200" y="0"/>
                </a:moveTo>
                <a:lnTo>
                  <a:pt x="5543550" y="0"/>
                </a:lnTo>
                <a:cubicBezTo>
                  <a:pt x="5585606" y="0"/>
                  <a:pt x="5619750" y="34144"/>
                  <a:pt x="5619750" y="76200"/>
                </a:cubicBezTo>
                <a:lnTo>
                  <a:pt x="5619750" y="1828800"/>
                </a:lnTo>
                <a:cubicBezTo>
                  <a:pt x="5619750" y="1870856"/>
                  <a:pt x="5585606" y="1905000"/>
                  <a:pt x="5543550" y="1905000"/>
                </a:cubicBezTo>
                <a:lnTo>
                  <a:pt x="76200" y="1905000"/>
                </a:lnTo>
                <a:cubicBezTo>
                  <a:pt x="34144" y="1905000"/>
                  <a:pt x="0" y="1870856"/>
                  <a:pt x="0" y="1828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5313" y="1562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11906"/>
                </a:moveTo>
                <a:cubicBezTo>
                  <a:pt x="190500" y="52127"/>
                  <a:pt x="161999" y="85688"/>
                  <a:pt x="124123" y="93538"/>
                </a:cubicBezTo>
                <a:cubicBezTo>
                  <a:pt x="121183" y="71921"/>
                  <a:pt x="111472" y="52462"/>
                  <a:pt x="97148" y="37393"/>
                </a:cubicBezTo>
                <a:cubicBezTo>
                  <a:pt x="112068" y="14883"/>
                  <a:pt x="137629" y="0"/>
                  <a:pt x="166688" y="0"/>
                </a:cubicBezTo>
                <a:lnTo>
                  <a:pt x="178594" y="0"/>
                </a:lnTo>
                <a:cubicBezTo>
                  <a:pt x="185179" y="0"/>
                  <a:pt x="190500" y="5321"/>
                  <a:pt x="190500" y="11906"/>
                </a:cubicBezTo>
                <a:close/>
                <a:moveTo>
                  <a:pt x="0" y="35719"/>
                </a:moveTo>
                <a:cubicBezTo>
                  <a:pt x="0" y="29133"/>
                  <a:pt x="5321" y="23812"/>
                  <a:pt x="11906" y="23812"/>
                </a:cubicBezTo>
                <a:lnTo>
                  <a:pt x="23812" y="23812"/>
                </a:lnTo>
                <a:cubicBezTo>
                  <a:pt x="69838" y="23812"/>
                  <a:pt x="107156" y="61131"/>
                  <a:pt x="107156" y="107156"/>
                </a:cubicBezTo>
                <a:lnTo>
                  <a:pt x="107156" y="178594"/>
                </a:lnTo>
                <a:cubicBezTo>
                  <a:pt x="107156" y="185179"/>
                  <a:pt x="101836" y="190500"/>
                  <a:pt x="95250" y="190500"/>
                </a:cubicBezTo>
                <a:cubicBezTo>
                  <a:pt x="88664" y="190500"/>
                  <a:pt x="83344" y="185179"/>
                  <a:pt x="83344" y="178594"/>
                </a:cubicBezTo>
                <a:lnTo>
                  <a:pt x="83344" y="119063"/>
                </a:lnTo>
                <a:cubicBezTo>
                  <a:pt x="37319" y="119063"/>
                  <a:pt x="0" y="81744"/>
                  <a:pt x="0" y="35719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809625" y="1524000"/>
            <a:ext cx="5095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Gestion Agricole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90550" y="1943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7"/>
          <p:cNvSpPr/>
          <p:nvPr/>
        </p:nvSpPr>
        <p:spPr>
          <a:xfrm>
            <a:off x="838200" y="1905000"/>
            <a:ext cx="4295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Rationalisation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la fertilisation azotée (agriculture de précision)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90550" y="2247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1" name="Text 9"/>
          <p:cNvSpPr/>
          <p:nvPr/>
        </p:nvSpPr>
        <p:spPr>
          <a:xfrm>
            <a:off x="838200" y="2209800"/>
            <a:ext cx="3305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Gestion maîtrisée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l'irrigation (goutte-à-goutte)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90550" y="2552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3" name="Text 11"/>
          <p:cNvSpPr/>
          <p:nvPr/>
        </p:nvSpPr>
        <p:spPr>
          <a:xfrm>
            <a:off x="838200" y="2514600"/>
            <a:ext cx="3152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Rotation des cultures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et cultures de couverture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90550" y="2857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5" name="Text 13"/>
          <p:cNvSpPr/>
          <p:nvPr/>
        </p:nvSpPr>
        <p:spPr>
          <a:xfrm>
            <a:off x="838200" y="2819400"/>
            <a:ext cx="350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Réduction volontariste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surfaces irriguées (-25%)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81000" y="3390900"/>
            <a:ext cx="5619750" cy="3086100"/>
          </a:xfrm>
          <a:custGeom>
            <a:avLst/>
            <a:gdLst/>
            <a:ahLst/>
            <a:cxnLst/>
            <a:rect l="l" t="t" r="r" b="b"/>
            <a:pathLst>
              <a:path w="5619750" h="3086100">
                <a:moveTo>
                  <a:pt x="76196" y="0"/>
                </a:moveTo>
                <a:lnTo>
                  <a:pt x="5543554" y="0"/>
                </a:lnTo>
                <a:cubicBezTo>
                  <a:pt x="5585636" y="0"/>
                  <a:pt x="5619750" y="34114"/>
                  <a:pt x="5619750" y="76196"/>
                </a:cubicBezTo>
                <a:lnTo>
                  <a:pt x="5619750" y="3009904"/>
                </a:lnTo>
                <a:cubicBezTo>
                  <a:pt x="5619750" y="3051986"/>
                  <a:pt x="5585636" y="3086100"/>
                  <a:pt x="5543554" y="3086100"/>
                </a:cubicBezTo>
                <a:lnTo>
                  <a:pt x="76196" y="3086100"/>
                </a:lnTo>
                <a:cubicBezTo>
                  <a:pt x="34114" y="3086100"/>
                  <a:pt x="0" y="3051986"/>
                  <a:pt x="0" y="30099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5313" y="3619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96962" y="0"/>
                  <a:pt x="98673" y="372"/>
                  <a:pt x="100236" y="1079"/>
                </a:cubicBezTo>
                <a:lnTo>
                  <a:pt x="170334" y="30807"/>
                </a:lnTo>
                <a:cubicBezTo>
                  <a:pt x="178519" y="34268"/>
                  <a:pt x="184621" y="42342"/>
                  <a:pt x="184584" y="52090"/>
                </a:cubicBezTo>
                <a:cubicBezTo>
                  <a:pt x="184398" y="88999"/>
                  <a:pt x="169218" y="156530"/>
                  <a:pt x="105110" y="187226"/>
                </a:cubicBezTo>
                <a:cubicBezTo>
                  <a:pt x="98896" y="190202"/>
                  <a:pt x="91678" y="190202"/>
                  <a:pt x="85465" y="187226"/>
                </a:cubicBezTo>
                <a:cubicBezTo>
                  <a:pt x="21320" y="156530"/>
                  <a:pt x="6176" y="88999"/>
                  <a:pt x="5990" y="52090"/>
                </a:cubicBezTo>
                <a:cubicBezTo>
                  <a:pt x="5953" y="42342"/>
                  <a:pt x="12055" y="34268"/>
                  <a:pt x="20241" y="30807"/>
                </a:cubicBezTo>
                <a:lnTo>
                  <a:pt x="90301" y="1079"/>
                </a:lnTo>
                <a:cubicBezTo>
                  <a:pt x="91864" y="372"/>
                  <a:pt x="93538" y="0"/>
                  <a:pt x="95250" y="0"/>
                </a:cubicBezTo>
                <a:close/>
                <a:moveTo>
                  <a:pt x="95250" y="24854"/>
                </a:moveTo>
                <a:lnTo>
                  <a:pt x="95250" y="165534"/>
                </a:lnTo>
                <a:cubicBezTo>
                  <a:pt x="146596" y="140680"/>
                  <a:pt x="160400" y="85613"/>
                  <a:pt x="160734" y="52648"/>
                </a:cubicBezTo>
                <a:lnTo>
                  <a:pt x="95250" y="24892"/>
                </a:lnTo>
                <a:lnTo>
                  <a:pt x="95250" y="24892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8" name="Text 16"/>
          <p:cNvSpPr/>
          <p:nvPr/>
        </p:nvSpPr>
        <p:spPr>
          <a:xfrm>
            <a:off x="809625" y="3581400"/>
            <a:ext cx="5095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Protection des Ressources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90550" y="4000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0" name="Text 18"/>
          <p:cNvSpPr/>
          <p:nvPr/>
        </p:nvSpPr>
        <p:spPr>
          <a:xfrm>
            <a:off x="838200" y="3962400"/>
            <a:ext cx="2809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Périmètres de protection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points d'eau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90550" y="4305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2" name="Text 20"/>
          <p:cNvSpPr/>
          <p:nvPr/>
        </p:nvSpPr>
        <p:spPr>
          <a:xfrm>
            <a:off x="838200" y="4267200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Aménagement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puits (margelle, couvercle, plateforme)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90550" y="4610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4" name="Text 22"/>
          <p:cNvSpPr/>
          <p:nvPr/>
        </p:nvSpPr>
        <p:spPr>
          <a:xfrm>
            <a:off x="838200" y="4572000"/>
            <a:ext cx="3248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Réseaux d'assainissement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dans les zones rurales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90550" y="4914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6" name="Text 24"/>
          <p:cNvSpPr/>
          <p:nvPr/>
        </p:nvSpPr>
        <p:spPr>
          <a:xfrm>
            <a:off x="838200" y="4876800"/>
            <a:ext cx="2552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Traitement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 eaux usées avant rejet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191250" y="1333500"/>
            <a:ext cx="5619750" cy="1905000"/>
          </a:xfrm>
          <a:custGeom>
            <a:avLst/>
            <a:gdLst/>
            <a:ahLst/>
            <a:cxnLst/>
            <a:rect l="l" t="t" r="r" b="b"/>
            <a:pathLst>
              <a:path w="5619750" h="1905000">
                <a:moveTo>
                  <a:pt x="76200" y="0"/>
                </a:moveTo>
                <a:lnTo>
                  <a:pt x="5543550" y="0"/>
                </a:lnTo>
                <a:cubicBezTo>
                  <a:pt x="5585606" y="0"/>
                  <a:pt x="5619750" y="34144"/>
                  <a:pt x="5619750" y="76200"/>
                </a:cubicBezTo>
                <a:lnTo>
                  <a:pt x="5619750" y="1828800"/>
                </a:lnTo>
                <a:cubicBezTo>
                  <a:pt x="5619750" y="1870856"/>
                  <a:pt x="5585606" y="1905000"/>
                  <a:pt x="5543550" y="1905000"/>
                </a:cubicBezTo>
                <a:lnTo>
                  <a:pt x="76200" y="1905000"/>
                </a:lnTo>
                <a:cubicBezTo>
                  <a:pt x="34144" y="1905000"/>
                  <a:pt x="0" y="1870856"/>
                  <a:pt x="0" y="1828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405563" y="15621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9" name="Text 27"/>
          <p:cNvSpPr/>
          <p:nvPr/>
        </p:nvSpPr>
        <p:spPr>
          <a:xfrm>
            <a:off x="6619875" y="1524000"/>
            <a:ext cx="5095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Surveillance et Modélisation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00800" y="1943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1" name="Text 29"/>
          <p:cNvSpPr/>
          <p:nvPr/>
        </p:nvSpPr>
        <p:spPr>
          <a:xfrm>
            <a:off x="6648450" y="1905000"/>
            <a:ext cx="2695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Suivi piézométrique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régulier des nappes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400800" y="2247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3" name="Text 31"/>
          <p:cNvSpPr/>
          <p:nvPr/>
        </p:nvSpPr>
        <p:spPr>
          <a:xfrm>
            <a:off x="6648450" y="2209800"/>
            <a:ext cx="2676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Contrôle qualité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par laboratoires agréés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400800" y="2552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5" name="Text 33"/>
          <p:cNvSpPr/>
          <p:nvPr/>
        </p:nvSpPr>
        <p:spPr>
          <a:xfrm>
            <a:off x="6648450" y="2514600"/>
            <a:ext cx="3067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Modèles hydrogéologiques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pour la simulation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400800" y="2857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7" name="Text 35"/>
          <p:cNvSpPr/>
          <p:nvPr/>
        </p:nvSpPr>
        <p:spPr>
          <a:xfrm>
            <a:off x="6648450" y="2819400"/>
            <a:ext cx="1885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SIG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pour la gestion intégrée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191250" y="3390900"/>
            <a:ext cx="5619750" cy="3086100"/>
          </a:xfrm>
          <a:custGeom>
            <a:avLst/>
            <a:gdLst/>
            <a:ahLst/>
            <a:cxnLst/>
            <a:rect l="l" t="t" r="r" b="b"/>
            <a:pathLst>
              <a:path w="5619750" h="3086100">
                <a:moveTo>
                  <a:pt x="76196" y="0"/>
                </a:moveTo>
                <a:lnTo>
                  <a:pt x="5543554" y="0"/>
                </a:lnTo>
                <a:cubicBezTo>
                  <a:pt x="5585636" y="0"/>
                  <a:pt x="5619750" y="34114"/>
                  <a:pt x="5619750" y="76196"/>
                </a:cubicBezTo>
                <a:lnTo>
                  <a:pt x="5619750" y="3009904"/>
                </a:lnTo>
                <a:cubicBezTo>
                  <a:pt x="5619750" y="3051986"/>
                  <a:pt x="5585636" y="3086100"/>
                  <a:pt x="5543554" y="3086100"/>
                </a:cubicBezTo>
                <a:lnTo>
                  <a:pt x="76196" y="3086100"/>
                </a:lnTo>
                <a:cubicBezTo>
                  <a:pt x="34114" y="3086100"/>
                  <a:pt x="0" y="3051986"/>
                  <a:pt x="0" y="30099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9" name="Text 37"/>
          <p:cNvSpPr/>
          <p:nvPr/>
        </p:nvSpPr>
        <p:spPr>
          <a:xfrm>
            <a:off x="6381750" y="3581400"/>
            <a:ext cx="5334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Objectifs ODD 2030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381750" y="3962400"/>
            <a:ext cx="53149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 Maroc s'est engagé à atteindre l'Objectif de Développement Durable n°6: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81750" y="4324350"/>
            <a:ext cx="5238750" cy="457200"/>
          </a:xfrm>
          <a:custGeom>
            <a:avLst/>
            <a:gdLst/>
            <a:ahLst/>
            <a:cxnLst/>
            <a:rect l="l" t="t" r="r" b="b"/>
            <a:pathLst>
              <a:path w="5238750" h="457200">
                <a:moveTo>
                  <a:pt x="38098" y="0"/>
                </a:moveTo>
                <a:lnTo>
                  <a:pt x="5200652" y="0"/>
                </a:lnTo>
                <a:cubicBezTo>
                  <a:pt x="5221693" y="0"/>
                  <a:pt x="5238750" y="17057"/>
                  <a:pt x="5238750" y="38098"/>
                </a:cubicBezTo>
                <a:lnTo>
                  <a:pt x="5238750" y="419102"/>
                </a:lnTo>
                <a:cubicBezTo>
                  <a:pt x="5238750" y="440143"/>
                  <a:pt x="5221693" y="457200"/>
                  <a:pt x="5200652" y="457200"/>
                </a:cubicBezTo>
                <a:lnTo>
                  <a:pt x="38098" y="457200"/>
                </a:lnTo>
                <a:cubicBezTo>
                  <a:pt x="17057" y="457200"/>
                  <a:pt x="0" y="440143"/>
                  <a:pt x="0" y="4191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96050" y="4438650"/>
            <a:ext cx="5086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« Garantir l'accès à l'eau et à l'assainissement pour tous »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381750" y="4895850"/>
            <a:ext cx="53149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Actions prioritaires: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00800" y="5257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82927"/>
                </a:moveTo>
                <a:cubicBezTo>
                  <a:pt x="153323" y="79206"/>
                  <a:pt x="153323" y="73164"/>
                  <a:pt x="149602" y="69443"/>
                </a:cubicBezTo>
                <a:lnTo>
                  <a:pt x="101977" y="21818"/>
                </a:lnTo>
                <a:cubicBezTo>
                  <a:pt x="98256" y="18098"/>
                  <a:pt x="92214" y="18098"/>
                  <a:pt x="88493" y="21818"/>
                </a:cubicBezTo>
                <a:cubicBezTo>
                  <a:pt x="84773" y="25539"/>
                  <a:pt x="84773" y="31581"/>
                  <a:pt x="88493" y="35302"/>
                </a:cubicBezTo>
                <a:lnTo>
                  <a:pt x="119866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119866" y="85725"/>
                </a:lnTo>
                <a:lnTo>
                  <a:pt x="88493" y="117098"/>
                </a:lnTo>
                <a:cubicBezTo>
                  <a:pt x="84772" y="120819"/>
                  <a:pt x="84772" y="126861"/>
                  <a:pt x="88493" y="130582"/>
                </a:cubicBezTo>
                <a:cubicBezTo>
                  <a:pt x="92214" y="134303"/>
                  <a:pt x="98256" y="134303"/>
                  <a:pt x="101977" y="130582"/>
                </a:cubicBezTo>
                <a:lnTo>
                  <a:pt x="149602" y="8295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648450" y="5219700"/>
            <a:ext cx="2457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Sensibilisation aux bonnes pratiques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400800" y="5524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82927"/>
                </a:moveTo>
                <a:cubicBezTo>
                  <a:pt x="153323" y="79206"/>
                  <a:pt x="153323" y="73164"/>
                  <a:pt x="149602" y="69443"/>
                </a:cubicBezTo>
                <a:lnTo>
                  <a:pt x="101977" y="21818"/>
                </a:lnTo>
                <a:cubicBezTo>
                  <a:pt x="98256" y="18098"/>
                  <a:pt x="92214" y="18098"/>
                  <a:pt x="88493" y="21818"/>
                </a:cubicBezTo>
                <a:cubicBezTo>
                  <a:pt x="84773" y="25539"/>
                  <a:pt x="84773" y="31581"/>
                  <a:pt x="88493" y="35302"/>
                </a:cubicBezTo>
                <a:lnTo>
                  <a:pt x="119866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119866" y="85725"/>
                </a:lnTo>
                <a:lnTo>
                  <a:pt x="88493" y="117098"/>
                </a:lnTo>
                <a:cubicBezTo>
                  <a:pt x="84772" y="120819"/>
                  <a:pt x="84772" y="126861"/>
                  <a:pt x="88493" y="130582"/>
                </a:cubicBezTo>
                <a:cubicBezTo>
                  <a:pt x="92214" y="134303"/>
                  <a:pt x="98256" y="134303"/>
                  <a:pt x="101977" y="130582"/>
                </a:cubicBezTo>
                <a:lnTo>
                  <a:pt x="149602" y="8295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48450" y="5486400"/>
            <a:ext cx="2571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Renforcement du cadre réglementaire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400800" y="5791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82927"/>
                </a:moveTo>
                <a:cubicBezTo>
                  <a:pt x="153323" y="79206"/>
                  <a:pt x="153323" y="73164"/>
                  <a:pt x="149602" y="69443"/>
                </a:cubicBezTo>
                <a:lnTo>
                  <a:pt x="101977" y="21818"/>
                </a:lnTo>
                <a:cubicBezTo>
                  <a:pt x="98256" y="18098"/>
                  <a:pt x="92214" y="18098"/>
                  <a:pt x="88493" y="21818"/>
                </a:cubicBezTo>
                <a:cubicBezTo>
                  <a:pt x="84773" y="25539"/>
                  <a:pt x="84773" y="31581"/>
                  <a:pt x="88493" y="35302"/>
                </a:cubicBezTo>
                <a:lnTo>
                  <a:pt x="119866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119866" y="85725"/>
                </a:lnTo>
                <a:lnTo>
                  <a:pt x="88493" y="117098"/>
                </a:lnTo>
                <a:cubicBezTo>
                  <a:pt x="84772" y="120819"/>
                  <a:pt x="84772" y="126861"/>
                  <a:pt x="88493" y="130582"/>
                </a:cubicBezTo>
                <a:cubicBezTo>
                  <a:pt x="92214" y="134303"/>
                  <a:pt x="98256" y="134303"/>
                  <a:pt x="101977" y="130582"/>
                </a:cubicBezTo>
                <a:lnTo>
                  <a:pt x="149602" y="8295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48450" y="5753100"/>
            <a:ext cx="1666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Recherche et innovation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pond5.com/18ba7305019bd70e1baca3d786a76877e4599f60.jpe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5000"/>
                </a:srgbClr>
              </a:gs>
              <a:gs pos="100000">
                <a:srgbClr val="34495E">
                  <a:alpha val="9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297656"/>
            <a:ext cx="1590675" cy="390525"/>
          </a:xfrm>
          <a:custGeom>
            <a:avLst/>
            <a:gdLst/>
            <a:ahLst/>
            <a:cxnLst/>
            <a:rect l="l" t="t" r="r" b="b"/>
            <a:pathLst>
              <a:path w="1590675" h="390525">
                <a:moveTo>
                  <a:pt x="38100" y="0"/>
                </a:moveTo>
                <a:lnTo>
                  <a:pt x="1552575" y="0"/>
                </a:lnTo>
                <a:cubicBezTo>
                  <a:pt x="1573617" y="0"/>
                  <a:pt x="1590675" y="17058"/>
                  <a:pt x="1590675" y="38100"/>
                </a:cubicBezTo>
                <a:lnTo>
                  <a:pt x="1590675" y="352425"/>
                </a:lnTo>
                <a:cubicBezTo>
                  <a:pt x="1590675" y="373467"/>
                  <a:pt x="1573617" y="390525"/>
                  <a:pt x="155257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378619"/>
            <a:ext cx="1276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Conclusions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921544"/>
            <a:ext cx="11658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Synthèse et Perspectives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1721644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8" name="Shape 5"/>
          <p:cNvSpPr/>
          <p:nvPr/>
        </p:nvSpPr>
        <p:spPr>
          <a:xfrm>
            <a:off x="385763" y="2069306"/>
            <a:ext cx="5610225" cy="1514475"/>
          </a:xfrm>
          <a:custGeom>
            <a:avLst/>
            <a:gdLst/>
            <a:ahLst/>
            <a:cxnLst/>
            <a:rect l="l" t="t" r="r" b="b"/>
            <a:pathLst>
              <a:path w="5610225" h="1514475">
                <a:moveTo>
                  <a:pt x="76193" y="0"/>
                </a:moveTo>
                <a:lnTo>
                  <a:pt x="5534032" y="0"/>
                </a:lnTo>
                <a:cubicBezTo>
                  <a:pt x="5576112" y="0"/>
                  <a:pt x="5610225" y="34113"/>
                  <a:pt x="5610225" y="76193"/>
                </a:cubicBezTo>
                <a:lnTo>
                  <a:pt x="5610225" y="1438282"/>
                </a:lnTo>
                <a:cubicBezTo>
                  <a:pt x="5610225" y="1480362"/>
                  <a:pt x="5576112" y="1514475"/>
                  <a:pt x="5534032" y="1514475"/>
                </a:cubicBezTo>
                <a:lnTo>
                  <a:pt x="76193" y="1514475"/>
                </a:lnTo>
                <a:cubicBezTo>
                  <a:pt x="34113" y="1514475"/>
                  <a:pt x="0" y="1480362"/>
                  <a:pt x="0" y="14382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09600" y="2283619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228600"/>
                </a:moveTo>
                <a:cubicBezTo>
                  <a:pt x="177384" y="228600"/>
                  <a:pt x="228600" y="177384"/>
                  <a:pt x="228600" y="114300"/>
                </a:cubicBezTo>
                <a:cubicBezTo>
                  <a:pt x="228600" y="51216"/>
                  <a:pt x="177384" y="0"/>
                  <a:pt x="114300" y="0"/>
                </a:cubicBezTo>
                <a:cubicBezTo>
                  <a:pt x="51216" y="0"/>
                  <a:pt x="0" y="51216"/>
                  <a:pt x="0" y="114300"/>
                </a:cubicBezTo>
                <a:cubicBezTo>
                  <a:pt x="0" y="177384"/>
                  <a:pt x="51216" y="228600"/>
                  <a:pt x="114300" y="228600"/>
                </a:cubicBezTo>
                <a:close/>
                <a:moveTo>
                  <a:pt x="151983" y="94967"/>
                </a:moveTo>
                <a:lnTo>
                  <a:pt x="116265" y="152117"/>
                </a:lnTo>
                <a:cubicBezTo>
                  <a:pt x="114389" y="155109"/>
                  <a:pt x="111175" y="156984"/>
                  <a:pt x="107647" y="157163"/>
                </a:cubicBezTo>
                <a:cubicBezTo>
                  <a:pt x="104120" y="157341"/>
                  <a:pt x="100727" y="155734"/>
                  <a:pt x="98628" y="152876"/>
                </a:cubicBezTo>
                <a:lnTo>
                  <a:pt x="77197" y="124301"/>
                </a:lnTo>
                <a:cubicBezTo>
                  <a:pt x="73625" y="119569"/>
                  <a:pt x="74608" y="112871"/>
                  <a:pt x="79340" y="109299"/>
                </a:cubicBezTo>
                <a:cubicBezTo>
                  <a:pt x="84073" y="105727"/>
                  <a:pt x="90770" y="106710"/>
                  <a:pt x="94342" y="111443"/>
                </a:cubicBezTo>
                <a:lnTo>
                  <a:pt x="106397" y="127516"/>
                </a:lnTo>
                <a:lnTo>
                  <a:pt x="133811" y="83627"/>
                </a:lnTo>
                <a:cubicBezTo>
                  <a:pt x="136937" y="78626"/>
                  <a:pt x="143545" y="77063"/>
                  <a:pt x="148590" y="80233"/>
                </a:cubicBezTo>
                <a:cubicBezTo>
                  <a:pt x="153635" y="83403"/>
                  <a:pt x="155153" y="89967"/>
                  <a:pt x="151983" y="95012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0" name="Text 7"/>
          <p:cNvSpPr/>
          <p:nvPr/>
        </p:nvSpPr>
        <p:spPr>
          <a:xfrm>
            <a:off x="981075" y="2264569"/>
            <a:ext cx="1524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Essais de Pompage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81025" y="2645569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CF0F1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Outil indispensable pour caractériser les aquifères marocains (transmissivité, coefficient d'emmagasinement) et optimiser l'exploitation des forages. Méthodes de Theis et Cooper-Jacob largement appliquées.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196013" y="2069306"/>
            <a:ext cx="5610225" cy="1514475"/>
          </a:xfrm>
          <a:custGeom>
            <a:avLst/>
            <a:gdLst/>
            <a:ahLst/>
            <a:cxnLst/>
            <a:rect l="l" t="t" r="r" b="b"/>
            <a:pathLst>
              <a:path w="5610225" h="1514475">
                <a:moveTo>
                  <a:pt x="76193" y="0"/>
                </a:moveTo>
                <a:lnTo>
                  <a:pt x="5534032" y="0"/>
                </a:lnTo>
                <a:cubicBezTo>
                  <a:pt x="5576112" y="0"/>
                  <a:pt x="5610225" y="34113"/>
                  <a:pt x="5610225" y="76193"/>
                </a:cubicBezTo>
                <a:lnTo>
                  <a:pt x="5610225" y="1438282"/>
                </a:lnTo>
                <a:cubicBezTo>
                  <a:pt x="5610225" y="1480362"/>
                  <a:pt x="5576112" y="1514475"/>
                  <a:pt x="5534032" y="1514475"/>
                </a:cubicBezTo>
                <a:lnTo>
                  <a:pt x="76193" y="1514475"/>
                </a:lnTo>
                <a:cubicBezTo>
                  <a:pt x="34113" y="1514475"/>
                  <a:pt x="0" y="1480362"/>
                  <a:pt x="0" y="14382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19850" y="2283619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4" name="Text 11"/>
          <p:cNvSpPr/>
          <p:nvPr/>
        </p:nvSpPr>
        <p:spPr>
          <a:xfrm>
            <a:off x="6791325" y="2264569"/>
            <a:ext cx="1343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 des Eaux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91275" y="2645569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CF0F1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Menacée par la pollution agricole (nitrates), la contamination bactériologique (80% non conformes) et la salinisation. 50% des aquifères surexploités, exacerbé par le changement climatique.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85763" y="3783806"/>
            <a:ext cx="5610225" cy="1514475"/>
          </a:xfrm>
          <a:custGeom>
            <a:avLst/>
            <a:gdLst/>
            <a:ahLst/>
            <a:cxnLst/>
            <a:rect l="l" t="t" r="r" b="b"/>
            <a:pathLst>
              <a:path w="5610225" h="1514475">
                <a:moveTo>
                  <a:pt x="76193" y="0"/>
                </a:moveTo>
                <a:lnTo>
                  <a:pt x="5534032" y="0"/>
                </a:lnTo>
                <a:cubicBezTo>
                  <a:pt x="5576112" y="0"/>
                  <a:pt x="5610225" y="34113"/>
                  <a:pt x="5610225" y="76193"/>
                </a:cubicBezTo>
                <a:lnTo>
                  <a:pt x="5610225" y="1438282"/>
                </a:lnTo>
                <a:cubicBezTo>
                  <a:pt x="5610225" y="1480362"/>
                  <a:pt x="5576112" y="1514475"/>
                  <a:pt x="5534032" y="1514475"/>
                </a:cubicBezTo>
                <a:lnTo>
                  <a:pt x="76193" y="1514475"/>
                </a:lnTo>
                <a:cubicBezTo>
                  <a:pt x="34113" y="1514475"/>
                  <a:pt x="0" y="1480362"/>
                  <a:pt x="0" y="14382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81025" y="3998119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71450" y="14288"/>
                </a:moveTo>
                <a:lnTo>
                  <a:pt x="228600" y="14288"/>
                </a:lnTo>
                <a:cubicBezTo>
                  <a:pt x="236503" y="14288"/>
                  <a:pt x="242888" y="20672"/>
                  <a:pt x="242888" y="28575"/>
                </a:cubicBezTo>
                <a:cubicBezTo>
                  <a:pt x="242888" y="36478"/>
                  <a:pt x="236503" y="42863"/>
                  <a:pt x="228600" y="42863"/>
                </a:cubicBezTo>
                <a:lnTo>
                  <a:pt x="177879" y="42863"/>
                </a:lnTo>
                <a:cubicBezTo>
                  <a:pt x="175558" y="54382"/>
                  <a:pt x="167655" y="63892"/>
                  <a:pt x="157163" y="68446"/>
                </a:cubicBezTo>
                <a:lnTo>
                  <a:pt x="157163" y="200025"/>
                </a:lnTo>
                <a:lnTo>
                  <a:pt x="228600" y="200025"/>
                </a:lnTo>
                <a:cubicBezTo>
                  <a:pt x="236503" y="200025"/>
                  <a:pt x="242888" y="206410"/>
                  <a:pt x="242888" y="214313"/>
                </a:cubicBezTo>
                <a:cubicBezTo>
                  <a:pt x="242888" y="222215"/>
                  <a:pt x="236503" y="228600"/>
                  <a:pt x="228600" y="228600"/>
                </a:cubicBezTo>
                <a:lnTo>
                  <a:pt x="57150" y="228600"/>
                </a:lnTo>
                <a:cubicBezTo>
                  <a:pt x="49247" y="228600"/>
                  <a:pt x="42863" y="222215"/>
                  <a:pt x="42863" y="214313"/>
                </a:cubicBezTo>
                <a:cubicBezTo>
                  <a:pt x="42863" y="206410"/>
                  <a:pt x="49247" y="200025"/>
                  <a:pt x="57150" y="200025"/>
                </a:cubicBezTo>
                <a:lnTo>
                  <a:pt x="128588" y="200025"/>
                </a:lnTo>
                <a:lnTo>
                  <a:pt x="128588" y="68446"/>
                </a:lnTo>
                <a:cubicBezTo>
                  <a:pt x="118095" y="63847"/>
                  <a:pt x="110192" y="54337"/>
                  <a:pt x="107871" y="42863"/>
                </a:cubicBezTo>
                <a:lnTo>
                  <a:pt x="57150" y="42863"/>
                </a:lnTo>
                <a:cubicBezTo>
                  <a:pt x="49247" y="42863"/>
                  <a:pt x="42863" y="36478"/>
                  <a:pt x="42863" y="28575"/>
                </a:cubicBezTo>
                <a:cubicBezTo>
                  <a:pt x="42863" y="20672"/>
                  <a:pt x="49247" y="14288"/>
                  <a:pt x="57150" y="14288"/>
                </a:cubicBezTo>
                <a:lnTo>
                  <a:pt x="114300" y="14288"/>
                </a:lnTo>
                <a:cubicBezTo>
                  <a:pt x="120819" y="5626"/>
                  <a:pt x="131177" y="0"/>
                  <a:pt x="142875" y="0"/>
                </a:cubicBezTo>
                <a:cubicBezTo>
                  <a:pt x="154573" y="0"/>
                  <a:pt x="164931" y="5626"/>
                  <a:pt x="171450" y="14288"/>
                </a:cubicBezTo>
                <a:close/>
                <a:moveTo>
                  <a:pt x="196275" y="142875"/>
                </a:moveTo>
                <a:lnTo>
                  <a:pt x="260925" y="142875"/>
                </a:lnTo>
                <a:lnTo>
                  <a:pt x="228600" y="87422"/>
                </a:lnTo>
                <a:lnTo>
                  <a:pt x="196275" y="142875"/>
                </a:lnTo>
                <a:close/>
                <a:moveTo>
                  <a:pt x="228600" y="185738"/>
                </a:moveTo>
                <a:cubicBezTo>
                  <a:pt x="200516" y="185738"/>
                  <a:pt x="177165" y="170557"/>
                  <a:pt x="172343" y="150510"/>
                </a:cubicBezTo>
                <a:cubicBezTo>
                  <a:pt x="171182" y="145599"/>
                  <a:pt x="172789" y="140553"/>
                  <a:pt x="175334" y="136178"/>
                </a:cubicBezTo>
                <a:lnTo>
                  <a:pt x="217840" y="63311"/>
                </a:lnTo>
                <a:cubicBezTo>
                  <a:pt x="220072" y="59472"/>
                  <a:pt x="224180" y="57150"/>
                  <a:pt x="228600" y="57150"/>
                </a:cubicBezTo>
                <a:cubicBezTo>
                  <a:pt x="233020" y="57150"/>
                  <a:pt x="237128" y="59516"/>
                  <a:pt x="239360" y="63311"/>
                </a:cubicBezTo>
                <a:lnTo>
                  <a:pt x="281866" y="136178"/>
                </a:lnTo>
                <a:cubicBezTo>
                  <a:pt x="284411" y="140553"/>
                  <a:pt x="286018" y="145599"/>
                  <a:pt x="284857" y="150510"/>
                </a:cubicBezTo>
                <a:cubicBezTo>
                  <a:pt x="280035" y="170512"/>
                  <a:pt x="256684" y="185738"/>
                  <a:pt x="228600" y="185738"/>
                </a:cubicBezTo>
                <a:close/>
                <a:moveTo>
                  <a:pt x="56614" y="87422"/>
                </a:moveTo>
                <a:lnTo>
                  <a:pt x="24289" y="142875"/>
                </a:lnTo>
                <a:lnTo>
                  <a:pt x="88984" y="142875"/>
                </a:lnTo>
                <a:lnTo>
                  <a:pt x="56614" y="87422"/>
                </a:lnTo>
                <a:close/>
                <a:moveTo>
                  <a:pt x="402" y="150510"/>
                </a:moveTo>
                <a:cubicBezTo>
                  <a:pt x="-759" y="145599"/>
                  <a:pt x="848" y="140553"/>
                  <a:pt x="3393" y="136178"/>
                </a:cubicBezTo>
                <a:lnTo>
                  <a:pt x="45899" y="63311"/>
                </a:lnTo>
                <a:cubicBezTo>
                  <a:pt x="48131" y="59472"/>
                  <a:pt x="52239" y="57150"/>
                  <a:pt x="56659" y="57150"/>
                </a:cubicBezTo>
                <a:cubicBezTo>
                  <a:pt x="61079" y="57150"/>
                  <a:pt x="65187" y="59516"/>
                  <a:pt x="67419" y="63311"/>
                </a:cubicBezTo>
                <a:lnTo>
                  <a:pt x="109924" y="136178"/>
                </a:lnTo>
                <a:cubicBezTo>
                  <a:pt x="112469" y="140553"/>
                  <a:pt x="114077" y="145599"/>
                  <a:pt x="112916" y="150510"/>
                </a:cubicBezTo>
                <a:cubicBezTo>
                  <a:pt x="108094" y="170512"/>
                  <a:pt x="84743" y="185738"/>
                  <a:pt x="56659" y="185738"/>
                </a:cubicBezTo>
                <a:cubicBezTo>
                  <a:pt x="28575" y="185738"/>
                  <a:pt x="5224" y="170557"/>
                  <a:pt x="402" y="15051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18" name="Text 15"/>
          <p:cNvSpPr/>
          <p:nvPr/>
        </p:nvSpPr>
        <p:spPr>
          <a:xfrm>
            <a:off x="981075" y="3979069"/>
            <a:ext cx="1676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Cadre Réglementaire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81025" y="4360069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CF0F1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Normes NM 03.7.001 et NM 03.7.002 encadrent la qualité. Loi 36-15 relative à l'eau. Besoin de renforcement du contrôle et de la surveillance par laboratoires agréés.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196013" y="3783806"/>
            <a:ext cx="5610225" cy="1514475"/>
          </a:xfrm>
          <a:custGeom>
            <a:avLst/>
            <a:gdLst/>
            <a:ahLst/>
            <a:cxnLst/>
            <a:rect l="l" t="t" r="r" b="b"/>
            <a:pathLst>
              <a:path w="5610225" h="1514475">
                <a:moveTo>
                  <a:pt x="76193" y="0"/>
                </a:moveTo>
                <a:lnTo>
                  <a:pt x="5534032" y="0"/>
                </a:lnTo>
                <a:cubicBezTo>
                  <a:pt x="5576112" y="0"/>
                  <a:pt x="5610225" y="34113"/>
                  <a:pt x="5610225" y="76193"/>
                </a:cubicBezTo>
                <a:lnTo>
                  <a:pt x="5610225" y="1438282"/>
                </a:lnTo>
                <a:cubicBezTo>
                  <a:pt x="5610225" y="1480362"/>
                  <a:pt x="5576112" y="1514475"/>
                  <a:pt x="5534032" y="1514475"/>
                </a:cubicBezTo>
                <a:lnTo>
                  <a:pt x="76193" y="1514475"/>
                </a:lnTo>
                <a:cubicBezTo>
                  <a:pt x="34113" y="1514475"/>
                  <a:pt x="0" y="1480362"/>
                  <a:pt x="0" y="14382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48425" y="3998119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2" name="Text 19"/>
          <p:cNvSpPr/>
          <p:nvPr/>
        </p:nvSpPr>
        <p:spPr>
          <a:xfrm>
            <a:off x="6791325" y="3979069"/>
            <a:ext cx="1504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Recommandations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391275" y="4360069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CF0F1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Gestion intégrée et durable: réduction des surfaces irriguées, rationalisation de la fertilisation, protection des points d'eau, modèles hydrogéologiques, sensibilisation.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385763" y="5612606"/>
            <a:ext cx="11420475" cy="952500"/>
          </a:xfrm>
          <a:custGeom>
            <a:avLst/>
            <a:gdLst/>
            <a:ahLst/>
            <a:cxnLst/>
            <a:rect l="l" t="t" r="r" b="b"/>
            <a:pathLst>
              <a:path w="11420475" h="952500">
                <a:moveTo>
                  <a:pt x="76200" y="0"/>
                </a:moveTo>
                <a:lnTo>
                  <a:pt x="11344275" y="0"/>
                </a:lnTo>
                <a:cubicBezTo>
                  <a:pt x="11386331" y="0"/>
                  <a:pt x="11420475" y="34144"/>
                  <a:pt x="11420475" y="76200"/>
                </a:cubicBezTo>
                <a:lnTo>
                  <a:pt x="11420475" y="876300"/>
                </a:lnTo>
                <a:cubicBezTo>
                  <a:pt x="11420475" y="918356"/>
                  <a:pt x="11386331" y="952500"/>
                  <a:pt x="11344275" y="952500"/>
                </a:cubicBezTo>
                <a:lnTo>
                  <a:pt x="76200" y="952500"/>
                </a:lnTo>
                <a:cubicBezTo>
                  <a:pt x="34144" y="952500"/>
                  <a:pt x="0" y="918356"/>
                  <a:pt x="0" y="8763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80914" y="5845969"/>
            <a:ext cx="10430024" cy="4691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50" b="1" dirty="0">
                <a:solidFill>
                  <a:srgbClr val="ECF0F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Une gestion intégrée et durable des ressources en eau souterraine est impérative pour garantir la sécurité hydrique du Maroc et atteindre les Objectifs de Développement Durable 2030.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tuartwells.co.uk/9e9e41870a98567b65314fe7a715a53ac9f92ffc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12500" b="1250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690688"/>
            <a:ext cx="1581150" cy="504825"/>
          </a:xfrm>
          <a:custGeom>
            <a:avLst/>
            <a:gdLst/>
            <a:ahLst/>
            <a:cxnLst/>
            <a:rect l="l" t="t" r="r" b="b"/>
            <a:pathLst>
              <a:path w="1581150" h="504825">
                <a:moveTo>
                  <a:pt x="38099" y="0"/>
                </a:moveTo>
                <a:lnTo>
                  <a:pt x="1543051" y="0"/>
                </a:lnTo>
                <a:cubicBezTo>
                  <a:pt x="1564092" y="0"/>
                  <a:pt x="1581150" y="17058"/>
                  <a:pt x="1581150" y="38099"/>
                </a:cubicBezTo>
                <a:lnTo>
                  <a:pt x="1581150" y="466726"/>
                </a:lnTo>
                <a:cubicBezTo>
                  <a:pt x="1581150" y="487767"/>
                  <a:pt x="1564092" y="504825"/>
                  <a:pt x="154305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419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71401" y="1828800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428875"/>
            <a:ext cx="76009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Introduction aux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Essais de Pompage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086225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42912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Principes fondamentaux et objectifs des essais de pompage dans le contexte hydrogéologique marocain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Objectifs et Importance des Essais de Pompage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371600"/>
            <a:ext cx="5600700" cy="1238250"/>
          </a:xfrm>
          <a:custGeom>
            <a:avLst/>
            <a:gdLst/>
            <a:ahLst/>
            <a:cxnLst/>
            <a:rect l="l" t="t" r="r" b="b"/>
            <a:pathLst>
              <a:path w="5600700" h="1238250">
                <a:moveTo>
                  <a:pt x="38100" y="0"/>
                </a:moveTo>
                <a:lnTo>
                  <a:pt x="5524498" y="0"/>
                </a:lnTo>
                <a:cubicBezTo>
                  <a:pt x="5566583" y="0"/>
                  <a:pt x="5600700" y="34117"/>
                  <a:pt x="5600700" y="76202"/>
                </a:cubicBezTo>
                <a:lnTo>
                  <a:pt x="5600700" y="1162048"/>
                </a:lnTo>
                <a:cubicBezTo>
                  <a:pt x="5600700" y="1204133"/>
                  <a:pt x="5566583" y="1238250"/>
                  <a:pt x="5524498" y="1238250"/>
                </a:cubicBezTo>
                <a:lnTo>
                  <a:pt x="38100" y="1238250"/>
                </a:lnTo>
                <a:cubicBezTo>
                  <a:pt x="17072" y="1238250"/>
                  <a:pt x="0" y="1221178"/>
                  <a:pt x="0" y="1200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371600"/>
            <a:ext cx="38100" cy="1238250"/>
          </a:xfrm>
          <a:custGeom>
            <a:avLst/>
            <a:gdLst/>
            <a:ahLst/>
            <a:cxnLst/>
            <a:rect l="l" t="t" r="r" b="b"/>
            <a:pathLst>
              <a:path w="38100" h="1238250">
                <a:moveTo>
                  <a:pt x="38100" y="0"/>
                </a:moveTo>
                <a:lnTo>
                  <a:pt x="38100" y="0"/>
                </a:lnTo>
                <a:lnTo>
                  <a:pt x="38100" y="1238250"/>
                </a:lnTo>
                <a:lnTo>
                  <a:pt x="38100" y="1238250"/>
                </a:lnTo>
                <a:cubicBezTo>
                  <a:pt x="17072" y="1238250"/>
                  <a:pt x="0" y="1221178"/>
                  <a:pt x="0" y="1200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Shape 5"/>
          <p:cNvSpPr/>
          <p:nvPr/>
        </p:nvSpPr>
        <p:spPr>
          <a:xfrm>
            <a:off x="571500" y="1562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34495E">
              <a:alpha val="1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78656" y="16668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0" y="85725"/>
                </a:moveTo>
                <a:cubicBezTo>
                  <a:pt x="0" y="38412"/>
                  <a:pt x="38412" y="0"/>
                  <a:pt x="85725" y="0"/>
                </a:cubicBezTo>
                <a:cubicBezTo>
                  <a:pt x="133038" y="0"/>
                  <a:pt x="171450" y="38412"/>
                  <a:pt x="171450" y="85725"/>
                </a:cubicBezTo>
                <a:cubicBezTo>
                  <a:pt x="171450" y="133038"/>
                  <a:pt x="133038" y="171450"/>
                  <a:pt x="85725" y="171450"/>
                </a:cubicBezTo>
                <a:cubicBezTo>
                  <a:pt x="38412" y="171450"/>
                  <a:pt x="0" y="133038"/>
                  <a:pt x="0" y="85725"/>
                </a:cubicBezTo>
                <a:close/>
                <a:moveTo>
                  <a:pt x="96441" y="32147"/>
                </a:moveTo>
                <a:cubicBezTo>
                  <a:pt x="96441" y="26233"/>
                  <a:pt x="91639" y="21431"/>
                  <a:pt x="85725" y="21431"/>
                </a:cubicBezTo>
                <a:cubicBezTo>
                  <a:pt x="79811" y="21431"/>
                  <a:pt x="75009" y="26233"/>
                  <a:pt x="75009" y="32147"/>
                </a:cubicBezTo>
                <a:cubicBezTo>
                  <a:pt x="75009" y="38061"/>
                  <a:pt x="79811" y="42863"/>
                  <a:pt x="85725" y="42863"/>
                </a:cubicBezTo>
                <a:cubicBezTo>
                  <a:pt x="91639" y="42863"/>
                  <a:pt x="96441" y="38061"/>
                  <a:pt x="96441" y="32147"/>
                </a:cubicBezTo>
                <a:close/>
                <a:moveTo>
                  <a:pt x="85725" y="139303"/>
                </a:moveTo>
                <a:cubicBezTo>
                  <a:pt x="97546" y="139303"/>
                  <a:pt x="107156" y="129693"/>
                  <a:pt x="107156" y="117872"/>
                </a:cubicBezTo>
                <a:cubicBezTo>
                  <a:pt x="107156" y="112447"/>
                  <a:pt x="105147" y="107458"/>
                  <a:pt x="101798" y="103707"/>
                </a:cubicBezTo>
                <a:lnTo>
                  <a:pt x="125071" y="57195"/>
                </a:lnTo>
                <a:cubicBezTo>
                  <a:pt x="127047" y="53210"/>
                  <a:pt x="125440" y="48388"/>
                  <a:pt x="121488" y="46412"/>
                </a:cubicBezTo>
                <a:cubicBezTo>
                  <a:pt x="117537" y="44436"/>
                  <a:pt x="112681" y="46044"/>
                  <a:pt x="110706" y="49995"/>
                </a:cubicBezTo>
                <a:lnTo>
                  <a:pt x="87433" y="96508"/>
                </a:lnTo>
                <a:cubicBezTo>
                  <a:pt x="86864" y="96474"/>
                  <a:pt x="86294" y="96441"/>
                  <a:pt x="85725" y="96441"/>
                </a:cubicBezTo>
                <a:cubicBezTo>
                  <a:pt x="73904" y="96441"/>
                  <a:pt x="64294" y="106051"/>
                  <a:pt x="64294" y="117872"/>
                </a:cubicBezTo>
                <a:cubicBezTo>
                  <a:pt x="64294" y="129693"/>
                  <a:pt x="73904" y="139303"/>
                  <a:pt x="85725" y="139303"/>
                </a:cubicBezTo>
                <a:close/>
                <a:moveTo>
                  <a:pt x="58936" y="48220"/>
                </a:moveTo>
                <a:cubicBezTo>
                  <a:pt x="58936" y="42306"/>
                  <a:pt x="54134" y="37505"/>
                  <a:pt x="48220" y="37505"/>
                </a:cubicBezTo>
                <a:cubicBezTo>
                  <a:pt x="42306" y="37505"/>
                  <a:pt x="37505" y="42306"/>
                  <a:pt x="37505" y="48220"/>
                </a:cubicBezTo>
                <a:cubicBezTo>
                  <a:pt x="37505" y="54134"/>
                  <a:pt x="42306" y="58936"/>
                  <a:pt x="48220" y="58936"/>
                </a:cubicBezTo>
                <a:cubicBezTo>
                  <a:pt x="54134" y="58936"/>
                  <a:pt x="58936" y="54134"/>
                  <a:pt x="58936" y="48220"/>
                </a:cubicBezTo>
                <a:close/>
                <a:moveTo>
                  <a:pt x="32147" y="96441"/>
                </a:moveTo>
                <a:cubicBezTo>
                  <a:pt x="38061" y="96441"/>
                  <a:pt x="42863" y="91639"/>
                  <a:pt x="42863" y="85725"/>
                </a:cubicBezTo>
                <a:cubicBezTo>
                  <a:pt x="42863" y="79811"/>
                  <a:pt x="38061" y="75009"/>
                  <a:pt x="32147" y="75009"/>
                </a:cubicBezTo>
                <a:cubicBezTo>
                  <a:pt x="26233" y="75009"/>
                  <a:pt x="21431" y="79811"/>
                  <a:pt x="21431" y="85725"/>
                </a:cubicBezTo>
                <a:cubicBezTo>
                  <a:pt x="21431" y="91639"/>
                  <a:pt x="26233" y="96441"/>
                  <a:pt x="32147" y="96441"/>
                </a:cubicBezTo>
                <a:close/>
                <a:moveTo>
                  <a:pt x="150019" y="85725"/>
                </a:moveTo>
                <a:cubicBezTo>
                  <a:pt x="150019" y="79811"/>
                  <a:pt x="145217" y="75009"/>
                  <a:pt x="139303" y="75009"/>
                </a:cubicBezTo>
                <a:cubicBezTo>
                  <a:pt x="133389" y="75009"/>
                  <a:pt x="128588" y="79811"/>
                  <a:pt x="128588" y="85725"/>
                </a:cubicBezTo>
                <a:cubicBezTo>
                  <a:pt x="128588" y="91639"/>
                  <a:pt x="133389" y="96441"/>
                  <a:pt x="139303" y="96441"/>
                </a:cubicBezTo>
                <a:cubicBezTo>
                  <a:pt x="145217" y="96441"/>
                  <a:pt x="150019" y="91639"/>
                  <a:pt x="150019" y="85725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9" name="Text 7"/>
          <p:cNvSpPr/>
          <p:nvPr/>
        </p:nvSpPr>
        <p:spPr>
          <a:xfrm>
            <a:off x="1066800" y="152400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Évaluation du Rendement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66800" y="1828800"/>
            <a:ext cx="48577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Déterminer le débit fiable à long terme et évaluer si le forage peut approvisionner la population visée. C'est le critère de « succès » d'un forage.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00050" y="276225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00050" y="276225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3" name="Shape 11"/>
          <p:cNvSpPr/>
          <p:nvPr/>
        </p:nvSpPr>
        <p:spPr>
          <a:xfrm>
            <a:off x="571500" y="2952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34495E">
              <a:alpha val="1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78656" y="30575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5" name="Text 13"/>
          <p:cNvSpPr/>
          <p:nvPr/>
        </p:nvSpPr>
        <p:spPr>
          <a:xfrm>
            <a:off x="1066800" y="291465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Caractéristiques Hydrauliques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66800" y="321945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Mesurer la relation débit-rabattement et identifier les pertes de charge pour optimiser l'exploitation.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00050" y="394335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00050" y="394335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9" name="Shape 17"/>
          <p:cNvSpPr/>
          <p:nvPr/>
        </p:nvSpPr>
        <p:spPr>
          <a:xfrm>
            <a:off x="571500" y="41338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34495E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78656" y="42386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800" y="409575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Propriétés de l'Aquifère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66800" y="440055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Déterminer in situ la </a:t>
            </a:r>
            <a:pPr>
              <a:lnSpc>
                <a:spcPct val="11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transmissivité (T)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et le </a:t>
            </a:r>
            <a:pPr>
              <a:lnSpc>
                <a:spcPct val="110000"/>
              </a:lnSpc>
            </a:pPr>
            <a:r>
              <a:rPr lang="en-US" sz="12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coefficient d'emmagasinement (S)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paramètres essentiels pour la modélisation.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00050" y="512445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00050" y="512445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5" name="Shape 23"/>
          <p:cNvSpPr/>
          <p:nvPr/>
        </p:nvSpPr>
        <p:spPr>
          <a:xfrm>
            <a:off x="571500" y="53149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34495E">
              <a:alpha val="1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57225" y="541972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39270" y="70489"/>
                </a:moveTo>
                <a:cubicBezTo>
                  <a:pt x="143355" y="69384"/>
                  <a:pt x="147641" y="71326"/>
                  <a:pt x="149483" y="75110"/>
                </a:cubicBezTo>
                <a:lnTo>
                  <a:pt x="155711" y="87701"/>
                </a:lnTo>
                <a:cubicBezTo>
                  <a:pt x="159161" y="88170"/>
                  <a:pt x="162543" y="89107"/>
                  <a:pt x="165724" y="90413"/>
                </a:cubicBezTo>
                <a:lnTo>
                  <a:pt x="177444" y="82611"/>
                </a:lnTo>
                <a:cubicBezTo>
                  <a:pt x="180960" y="80267"/>
                  <a:pt x="185615" y="80736"/>
                  <a:pt x="188595" y="83716"/>
                </a:cubicBezTo>
                <a:lnTo>
                  <a:pt x="195024" y="90145"/>
                </a:lnTo>
                <a:cubicBezTo>
                  <a:pt x="198005" y="93125"/>
                  <a:pt x="198473" y="97814"/>
                  <a:pt x="196129" y="101296"/>
                </a:cubicBezTo>
                <a:lnTo>
                  <a:pt x="188327" y="112983"/>
                </a:lnTo>
                <a:cubicBezTo>
                  <a:pt x="188963" y="114557"/>
                  <a:pt x="189533" y="116198"/>
                  <a:pt x="190001" y="117905"/>
                </a:cubicBezTo>
                <a:cubicBezTo>
                  <a:pt x="190470" y="119613"/>
                  <a:pt x="190772" y="121287"/>
                  <a:pt x="191006" y="122995"/>
                </a:cubicBezTo>
                <a:lnTo>
                  <a:pt x="203630" y="129224"/>
                </a:lnTo>
                <a:cubicBezTo>
                  <a:pt x="207414" y="131099"/>
                  <a:pt x="209357" y="135385"/>
                  <a:pt x="208251" y="139437"/>
                </a:cubicBezTo>
                <a:lnTo>
                  <a:pt x="205907" y="148210"/>
                </a:lnTo>
                <a:cubicBezTo>
                  <a:pt x="204802" y="152262"/>
                  <a:pt x="201018" y="155008"/>
                  <a:pt x="196799" y="154740"/>
                </a:cubicBezTo>
                <a:lnTo>
                  <a:pt x="182735" y="153836"/>
                </a:lnTo>
                <a:cubicBezTo>
                  <a:pt x="180625" y="156549"/>
                  <a:pt x="178181" y="159060"/>
                  <a:pt x="175401" y="161203"/>
                </a:cubicBezTo>
                <a:lnTo>
                  <a:pt x="176306" y="175234"/>
                </a:lnTo>
                <a:cubicBezTo>
                  <a:pt x="176573" y="179453"/>
                  <a:pt x="173828" y="183271"/>
                  <a:pt x="169776" y="184342"/>
                </a:cubicBezTo>
                <a:lnTo>
                  <a:pt x="161002" y="186686"/>
                </a:lnTo>
                <a:cubicBezTo>
                  <a:pt x="156917" y="187791"/>
                  <a:pt x="152664" y="185849"/>
                  <a:pt x="150789" y="182065"/>
                </a:cubicBezTo>
                <a:lnTo>
                  <a:pt x="144560" y="169474"/>
                </a:lnTo>
                <a:cubicBezTo>
                  <a:pt x="141111" y="169005"/>
                  <a:pt x="137729" y="168068"/>
                  <a:pt x="134548" y="166762"/>
                </a:cubicBezTo>
                <a:lnTo>
                  <a:pt x="122828" y="174564"/>
                </a:lnTo>
                <a:cubicBezTo>
                  <a:pt x="119312" y="176908"/>
                  <a:pt x="114657" y="176439"/>
                  <a:pt x="111677" y="173459"/>
                </a:cubicBezTo>
                <a:lnTo>
                  <a:pt x="105248" y="167030"/>
                </a:lnTo>
                <a:cubicBezTo>
                  <a:pt x="102267" y="164050"/>
                  <a:pt x="101798" y="159395"/>
                  <a:pt x="104142" y="155879"/>
                </a:cubicBezTo>
                <a:lnTo>
                  <a:pt x="111945" y="144159"/>
                </a:lnTo>
                <a:cubicBezTo>
                  <a:pt x="111309" y="142585"/>
                  <a:pt x="110739" y="140944"/>
                  <a:pt x="110270" y="139236"/>
                </a:cubicBezTo>
                <a:cubicBezTo>
                  <a:pt x="109802" y="137528"/>
                  <a:pt x="109500" y="135821"/>
                  <a:pt x="109266" y="134146"/>
                </a:cubicBezTo>
                <a:lnTo>
                  <a:pt x="96642" y="127918"/>
                </a:lnTo>
                <a:cubicBezTo>
                  <a:pt x="92858" y="126043"/>
                  <a:pt x="90949" y="121756"/>
                  <a:pt x="92020" y="117704"/>
                </a:cubicBezTo>
                <a:lnTo>
                  <a:pt x="94364" y="108931"/>
                </a:lnTo>
                <a:cubicBezTo>
                  <a:pt x="95470" y="104879"/>
                  <a:pt x="99253" y="102133"/>
                  <a:pt x="103473" y="102401"/>
                </a:cubicBezTo>
                <a:lnTo>
                  <a:pt x="117504" y="103305"/>
                </a:lnTo>
                <a:cubicBezTo>
                  <a:pt x="119613" y="100593"/>
                  <a:pt x="122058" y="98081"/>
                  <a:pt x="124837" y="95938"/>
                </a:cubicBezTo>
                <a:lnTo>
                  <a:pt x="123933" y="81941"/>
                </a:lnTo>
                <a:cubicBezTo>
                  <a:pt x="123665" y="77722"/>
                  <a:pt x="126411" y="73904"/>
                  <a:pt x="130463" y="72833"/>
                </a:cubicBezTo>
                <a:lnTo>
                  <a:pt x="139236" y="70489"/>
                </a:lnTo>
                <a:close/>
                <a:moveTo>
                  <a:pt x="150153" y="113854"/>
                </a:moveTo>
                <a:cubicBezTo>
                  <a:pt x="142021" y="113863"/>
                  <a:pt x="135426" y="120472"/>
                  <a:pt x="135435" y="128604"/>
                </a:cubicBezTo>
                <a:cubicBezTo>
                  <a:pt x="135445" y="136736"/>
                  <a:pt x="142054" y="143331"/>
                  <a:pt x="150186" y="143321"/>
                </a:cubicBezTo>
                <a:cubicBezTo>
                  <a:pt x="158318" y="143312"/>
                  <a:pt x="164913" y="136703"/>
                  <a:pt x="164903" y="128571"/>
                </a:cubicBezTo>
                <a:cubicBezTo>
                  <a:pt x="164894" y="120439"/>
                  <a:pt x="158285" y="113844"/>
                  <a:pt x="150153" y="113854"/>
                </a:cubicBezTo>
                <a:close/>
                <a:moveTo>
                  <a:pt x="75311" y="-15236"/>
                </a:moveTo>
                <a:lnTo>
                  <a:pt x="84084" y="-12892"/>
                </a:lnTo>
                <a:cubicBezTo>
                  <a:pt x="88136" y="-11787"/>
                  <a:pt x="90882" y="-7970"/>
                  <a:pt x="90614" y="-3784"/>
                </a:cubicBezTo>
                <a:lnTo>
                  <a:pt x="89710" y="10213"/>
                </a:lnTo>
                <a:cubicBezTo>
                  <a:pt x="92489" y="12356"/>
                  <a:pt x="94934" y="14834"/>
                  <a:pt x="97043" y="17580"/>
                </a:cubicBezTo>
                <a:lnTo>
                  <a:pt x="111108" y="16676"/>
                </a:lnTo>
                <a:cubicBezTo>
                  <a:pt x="115293" y="16408"/>
                  <a:pt x="119111" y="19154"/>
                  <a:pt x="120216" y="23206"/>
                </a:cubicBezTo>
                <a:lnTo>
                  <a:pt x="122560" y="31979"/>
                </a:lnTo>
                <a:cubicBezTo>
                  <a:pt x="123632" y="36031"/>
                  <a:pt x="121723" y="40318"/>
                  <a:pt x="117939" y="42193"/>
                </a:cubicBezTo>
                <a:lnTo>
                  <a:pt x="105315" y="48421"/>
                </a:lnTo>
                <a:cubicBezTo>
                  <a:pt x="105080" y="50129"/>
                  <a:pt x="104745" y="51837"/>
                  <a:pt x="104310" y="53511"/>
                </a:cubicBezTo>
                <a:cubicBezTo>
                  <a:pt x="103875" y="55185"/>
                  <a:pt x="103272" y="56860"/>
                  <a:pt x="102636" y="58434"/>
                </a:cubicBezTo>
                <a:lnTo>
                  <a:pt x="110438" y="70154"/>
                </a:lnTo>
                <a:cubicBezTo>
                  <a:pt x="112782" y="73670"/>
                  <a:pt x="112313" y="78325"/>
                  <a:pt x="109333" y="81305"/>
                </a:cubicBezTo>
                <a:lnTo>
                  <a:pt x="102903" y="87734"/>
                </a:lnTo>
                <a:cubicBezTo>
                  <a:pt x="99923" y="90714"/>
                  <a:pt x="95269" y="91183"/>
                  <a:pt x="91753" y="88839"/>
                </a:cubicBezTo>
                <a:lnTo>
                  <a:pt x="80032" y="81037"/>
                </a:lnTo>
                <a:cubicBezTo>
                  <a:pt x="76851" y="82343"/>
                  <a:pt x="73469" y="83280"/>
                  <a:pt x="70020" y="83749"/>
                </a:cubicBezTo>
                <a:lnTo>
                  <a:pt x="63791" y="96340"/>
                </a:lnTo>
                <a:cubicBezTo>
                  <a:pt x="61916" y="100124"/>
                  <a:pt x="57630" y="102033"/>
                  <a:pt x="53578" y="100961"/>
                </a:cubicBezTo>
                <a:lnTo>
                  <a:pt x="44805" y="98617"/>
                </a:lnTo>
                <a:cubicBezTo>
                  <a:pt x="40719" y="97512"/>
                  <a:pt x="38007" y="93695"/>
                  <a:pt x="38275" y="89509"/>
                </a:cubicBezTo>
                <a:lnTo>
                  <a:pt x="39179" y="75478"/>
                </a:lnTo>
                <a:cubicBezTo>
                  <a:pt x="36400" y="73335"/>
                  <a:pt x="33955" y="70857"/>
                  <a:pt x="31845" y="68111"/>
                </a:cubicBezTo>
                <a:lnTo>
                  <a:pt x="17781" y="69015"/>
                </a:lnTo>
                <a:cubicBezTo>
                  <a:pt x="13595" y="69283"/>
                  <a:pt x="9778" y="66537"/>
                  <a:pt x="8673" y="62485"/>
                </a:cubicBezTo>
                <a:lnTo>
                  <a:pt x="6329" y="53712"/>
                </a:lnTo>
                <a:cubicBezTo>
                  <a:pt x="5257" y="49660"/>
                  <a:pt x="7166" y="45374"/>
                  <a:pt x="10950" y="43499"/>
                </a:cubicBezTo>
                <a:lnTo>
                  <a:pt x="23574" y="37270"/>
                </a:lnTo>
                <a:cubicBezTo>
                  <a:pt x="23809" y="35562"/>
                  <a:pt x="24144" y="33888"/>
                  <a:pt x="24579" y="32180"/>
                </a:cubicBezTo>
                <a:cubicBezTo>
                  <a:pt x="25048" y="30473"/>
                  <a:pt x="25584" y="28832"/>
                  <a:pt x="26253" y="27258"/>
                </a:cubicBezTo>
                <a:lnTo>
                  <a:pt x="18451" y="15571"/>
                </a:lnTo>
                <a:cubicBezTo>
                  <a:pt x="16107" y="12055"/>
                  <a:pt x="16576" y="7400"/>
                  <a:pt x="19556" y="4420"/>
                </a:cubicBezTo>
                <a:lnTo>
                  <a:pt x="25985" y="-2009"/>
                </a:lnTo>
                <a:cubicBezTo>
                  <a:pt x="28966" y="-4989"/>
                  <a:pt x="33620" y="-5458"/>
                  <a:pt x="37136" y="-3114"/>
                </a:cubicBezTo>
                <a:lnTo>
                  <a:pt x="48857" y="4688"/>
                </a:lnTo>
                <a:cubicBezTo>
                  <a:pt x="52038" y="3382"/>
                  <a:pt x="55420" y="2445"/>
                  <a:pt x="58869" y="1976"/>
                </a:cubicBezTo>
                <a:lnTo>
                  <a:pt x="65097" y="-10615"/>
                </a:lnTo>
                <a:cubicBezTo>
                  <a:pt x="66973" y="-14399"/>
                  <a:pt x="71225" y="-16308"/>
                  <a:pt x="75311" y="-15236"/>
                </a:cubicBezTo>
                <a:close/>
                <a:moveTo>
                  <a:pt x="64428" y="28129"/>
                </a:moveTo>
                <a:cubicBezTo>
                  <a:pt x="56296" y="28129"/>
                  <a:pt x="49694" y="34731"/>
                  <a:pt x="49694" y="42863"/>
                </a:cubicBezTo>
                <a:cubicBezTo>
                  <a:pt x="49694" y="50994"/>
                  <a:pt x="56296" y="57596"/>
                  <a:pt x="64428" y="57596"/>
                </a:cubicBezTo>
                <a:cubicBezTo>
                  <a:pt x="72560" y="57596"/>
                  <a:pt x="79162" y="50994"/>
                  <a:pt x="79162" y="42863"/>
                </a:cubicBezTo>
                <a:cubicBezTo>
                  <a:pt x="79162" y="34731"/>
                  <a:pt x="72560" y="28129"/>
                  <a:pt x="64428" y="28129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7" name="Text 25"/>
          <p:cNvSpPr/>
          <p:nvPr/>
        </p:nvSpPr>
        <p:spPr>
          <a:xfrm>
            <a:off x="1066800" y="527685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Test de l'Équipement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066800" y="558165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Vérifier le fonctionnement des pompes et équipements d'observation, confirmer la qualité de l'installation.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210300" y="137160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210300" y="137160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1" name="Shape 29"/>
          <p:cNvSpPr/>
          <p:nvPr/>
        </p:nvSpPr>
        <p:spPr>
          <a:xfrm>
            <a:off x="6381750" y="1562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4AC6E">
              <a:alpha val="10196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6488906" y="16668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37495" y="41557"/>
                </a:moveTo>
                <a:cubicBezTo>
                  <a:pt x="144427" y="46780"/>
                  <a:pt x="152899" y="51837"/>
                  <a:pt x="162342" y="53109"/>
                </a:cubicBezTo>
                <a:cubicBezTo>
                  <a:pt x="166728" y="53712"/>
                  <a:pt x="170780" y="50598"/>
                  <a:pt x="171383" y="46211"/>
                </a:cubicBezTo>
                <a:cubicBezTo>
                  <a:pt x="171986" y="41824"/>
                  <a:pt x="168872" y="37773"/>
                  <a:pt x="164485" y="37170"/>
                </a:cubicBezTo>
                <a:cubicBezTo>
                  <a:pt x="159161" y="36467"/>
                  <a:pt x="153367" y="33386"/>
                  <a:pt x="147172" y="28731"/>
                </a:cubicBezTo>
                <a:cubicBezTo>
                  <a:pt x="134314" y="19020"/>
                  <a:pt x="116867" y="19020"/>
                  <a:pt x="103975" y="28731"/>
                </a:cubicBezTo>
                <a:cubicBezTo>
                  <a:pt x="95938" y="34792"/>
                  <a:pt x="90346" y="37538"/>
                  <a:pt x="85725" y="37538"/>
                </a:cubicBezTo>
                <a:cubicBezTo>
                  <a:pt x="81104" y="37538"/>
                  <a:pt x="75512" y="34792"/>
                  <a:pt x="67475" y="28731"/>
                </a:cubicBezTo>
                <a:cubicBezTo>
                  <a:pt x="54616" y="19020"/>
                  <a:pt x="37170" y="19020"/>
                  <a:pt x="24278" y="28731"/>
                </a:cubicBezTo>
                <a:cubicBezTo>
                  <a:pt x="18083" y="33386"/>
                  <a:pt x="12289" y="36467"/>
                  <a:pt x="6965" y="37170"/>
                </a:cubicBezTo>
                <a:cubicBezTo>
                  <a:pt x="2578" y="37773"/>
                  <a:pt x="-536" y="41791"/>
                  <a:pt x="67" y="46211"/>
                </a:cubicBezTo>
                <a:cubicBezTo>
                  <a:pt x="670" y="50631"/>
                  <a:pt x="4688" y="53712"/>
                  <a:pt x="9108" y="53109"/>
                </a:cubicBezTo>
                <a:cubicBezTo>
                  <a:pt x="18551" y="51837"/>
                  <a:pt x="27057" y="46780"/>
                  <a:pt x="33955" y="41557"/>
                </a:cubicBezTo>
                <a:cubicBezTo>
                  <a:pt x="41088" y="36165"/>
                  <a:pt x="50665" y="36165"/>
                  <a:pt x="57797" y="41557"/>
                </a:cubicBezTo>
                <a:cubicBezTo>
                  <a:pt x="65901" y="47685"/>
                  <a:pt x="75311" y="53578"/>
                  <a:pt x="85725" y="53578"/>
                </a:cubicBezTo>
                <a:cubicBezTo>
                  <a:pt x="96139" y="53578"/>
                  <a:pt x="105515" y="47651"/>
                  <a:pt x="113653" y="41557"/>
                </a:cubicBezTo>
                <a:cubicBezTo>
                  <a:pt x="120785" y="36165"/>
                  <a:pt x="130362" y="36165"/>
                  <a:pt x="137495" y="41557"/>
                </a:cubicBezTo>
                <a:close/>
                <a:moveTo>
                  <a:pt x="137495" y="89777"/>
                </a:moveTo>
                <a:cubicBezTo>
                  <a:pt x="144427" y="95001"/>
                  <a:pt x="152899" y="100057"/>
                  <a:pt x="162342" y="101330"/>
                </a:cubicBezTo>
                <a:cubicBezTo>
                  <a:pt x="166728" y="101932"/>
                  <a:pt x="170780" y="98818"/>
                  <a:pt x="171383" y="94431"/>
                </a:cubicBezTo>
                <a:cubicBezTo>
                  <a:pt x="171986" y="90045"/>
                  <a:pt x="168872" y="85993"/>
                  <a:pt x="164485" y="85390"/>
                </a:cubicBezTo>
                <a:cubicBezTo>
                  <a:pt x="159161" y="84687"/>
                  <a:pt x="153367" y="81606"/>
                  <a:pt x="147172" y="76952"/>
                </a:cubicBezTo>
                <a:cubicBezTo>
                  <a:pt x="134314" y="67241"/>
                  <a:pt x="116867" y="67241"/>
                  <a:pt x="103975" y="76952"/>
                </a:cubicBezTo>
                <a:cubicBezTo>
                  <a:pt x="95938" y="83013"/>
                  <a:pt x="90346" y="85758"/>
                  <a:pt x="85725" y="85758"/>
                </a:cubicBezTo>
                <a:cubicBezTo>
                  <a:pt x="81104" y="85758"/>
                  <a:pt x="75512" y="83013"/>
                  <a:pt x="67475" y="76952"/>
                </a:cubicBezTo>
                <a:cubicBezTo>
                  <a:pt x="54616" y="67241"/>
                  <a:pt x="37170" y="67241"/>
                  <a:pt x="24278" y="76952"/>
                </a:cubicBezTo>
                <a:cubicBezTo>
                  <a:pt x="18083" y="81606"/>
                  <a:pt x="12289" y="84687"/>
                  <a:pt x="6965" y="85390"/>
                </a:cubicBezTo>
                <a:cubicBezTo>
                  <a:pt x="2578" y="85959"/>
                  <a:pt x="-536" y="90011"/>
                  <a:pt x="67" y="94431"/>
                </a:cubicBezTo>
                <a:cubicBezTo>
                  <a:pt x="670" y="98852"/>
                  <a:pt x="4688" y="101932"/>
                  <a:pt x="9108" y="101330"/>
                </a:cubicBezTo>
                <a:cubicBezTo>
                  <a:pt x="18551" y="100057"/>
                  <a:pt x="27057" y="95001"/>
                  <a:pt x="33955" y="89777"/>
                </a:cubicBezTo>
                <a:cubicBezTo>
                  <a:pt x="41088" y="84386"/>
                  <a:pt x="50665" y="84386"/>
                  <a:pt x="57797" y="89777"/>
                </a:cubicBezTo>
                <a:cubicBezTo>
                  <a:pt x="65901" y="95905"/>
                  <a:pt x="75311" y="101798"/>
                  <a:pt x="85725" y="101798"/>
                </a:cubicBezTo>
                <a:cubicBezTo>
                  <a:pt x="96139" y="101798"/>
                  <a:pt x="105515" y="95871"/>
                  <a:pt x="113653" y="89777"/>
                </a:cubicBezTo>
                <a:cubicBezTo>
                  <a:pt x="120785" y="84386"/>
                  <a:pt x="130362" y="84386"/>
                  <a:pt x="137495" y="89777"/>
                </a:cubicBezTo>
                <a:close/>
                <a:moveTo>
                  <a:pt x="113653" y="137997"/>
                </a:moveTo>
                <a:cubicBezTo>
                  <a:pt x="120785" y="132606"/>
                  <a:pt x="130362" y="132606"/>
                  <a:pt x="137495" y="137997"/>
                </a:cubicBezTo>
                <a:cubicBezTo>
                  <a:pt x="144427" y="143221"/>
                  <a:pt x="152899" y="148277"/>
                  <a:pt x="162342" y="149550"/>
                </a:cubicBezTo>
                <a:cubicBezTo>
                  <a:pt x="166728" y="150153"/>
                  <a:pt x="170780" y="147038"/>
                  <a:pt x="171383" y="142652"/>
                </a:cubicBezTo>
                <a:cubicBezTo>
                  <a:pt x="171986" y="138265"/>
                  <a:pt x="168872" y="134213"/>
                  <a:pt x="164485" y="133610"/>
                </a:cubicBezTo>
                <a:cubicBezTo>
                  <a:pt x="159161" y="132907"/>
                  <a:pt x="153367" y="129826"/>
                  <a:pt x="147172" y="125172"/>
                </a:cubicBezTo>
                <a:cubicBezTo>
                  <a:pt x="134314" y="115461"/>
                  <a:pt x="116867" y="115461"/>
                  <a:pt x="103975" y="125172"/>
                </a:cubicBezTo>
                <a:cubicBezTo>
                  <a:pt x="95938" y="131233"/>
                  <a:pt x="90346" y="133979"/>
                  <a:pt x="85725" y="133979"/>
                </a:cubicBezTo>
                <a:cubicBezTo>
                  <a:pt x="81104" y="133979"/>
                  <a:pt x="75512" y="131233"/>
                  <a:pt x="67475" y="125172"/>
                </a:cubicBezTo>
                <a:cubicBezTo>
                  <a:pt x="54616" y="115461"/>
                  <a:pt x="37170" y="115461"/>
                  <a:pt x="24278" y="125172"/>
                </a:cubicBezTo>
                <a:cubicBezTo>
                  <a:pt x="18083" y="129826"/>
                  <a:pt x="12289" y="132907"/>
                  <a:pt x="6965" y="133610"/>
                </a:cubicBezTo>
                <a:cubicBezTo>
                  <a:pt x="2578" y="134213"/>
                  <a:pt x="-536" y="138232"/>
                  <a:pt x="67" y="142652"/>
                </a:cubicBezTo>
                <a:cubicBezTo>
                  <a:pt x="670" y="147072"/>
                  <a:pt x="4688" y="150153"/>
                  <a:pt x="9108" y="149550"/>
                </a:cubicBezTo>
                <a:cubicBezTo>
                  <a:pt x="18551" y="148277"/>
                  <a:pt x="27057" y="143221"/>
                  <a:pt x="33955" y="137997"/>
                </a:cubicBezTo>
                <a:cubicBezTo>
                  <a:pt x="41088" y="132606"/>
                  <a:pt x="50665" y="132606"/>
                  <a:pt x="57797" y="137997"/>
                </a:cubicBezTo>
                <a:cubicBezTo>
                  <a:pt x="65901" y="144125"/>
                  <a:pt x="75311" y="150019"/>
                  <a:pt x="85725" y="150019"/>
                </a:cubicBezTo>
                <a:cubicBezTo>
                  <a:pt x="96139" y="150019"/>
                  <a:pt x="105515" y="144092"/>
                  <a:pt x="113653" y="137997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3" name="Text 31"/>
          <p:cNvSpPr/>
          <p:nvPr/>
        </p:nvSpPr>
        <p:spPr>
          <a:xfrm>
            <a:off x="6877050" y="152400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Impact sur l'Environnement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877050" y="182880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Évaluer les interférences avec les forages voisins et déterminer si l'impact environnemental de l'extraction est acceptable.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10300" y="255270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210300" y="255270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7" name="Shape 35"/>
          <p:cNvSpPr/>
          <p:nvPr/>
        </p:nvSpPr>
        <p:spPr>
          <a:xfrm>
            <a:off x="6381750" y="2743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4AC6E">
              <a:alpha val="1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499622" y="284797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96441" y="0"/>
                </a:moveTo>
                <a:lnTo>
                  <a:pt x="42863" y="0"/>
                </a:lnTo>
                <a:cubicBezTo>
                  <a:pt x="36935" y="0"/>
                  <a:pt x="32147" y="4789"/>
                  <a:pt x="32147" y="10716"/>
                </a:cubicBezTo>
                <a:cubicBezTo>
                  <a:pt x="32147" y="16643"/>
                  <a:pt x="36935" y="21431"/>
                  <a:pt x="42863" y="21431"/>
                </a:cubicBezTo>
                <a:lnTo>
                  <a:pt x="42863" y="72163"/>
                </a:lnTo>
                <a:lnTo>
                  <a:pt x="2511" y="142752"/>
                </a:lnTo>
                <a:cubicBezTo>
                  <a:pt x="871" y="145666"/>
                  <a:pt x="0" y="148914"/>
                  <a:pt x="0" y="152262"/>
                </a:cubicBezTo>
                <a:cubicBezTo>
                  <a:pt x="0" y="162878"/>
                  <a:pt x="8573" y="171450"/>
                  <a:pt x="19188" y="171450"/>
                </a:cubicBezTo>
                <a:lnTo>
                  <a:pt x="130831" y="171450"/>
                </a:lnTo>
                <a:cubicBezTo>
                  <a:pt x="141413" y="171450"/>
                  <a:pt x="150019" y="162878"/>
                  <a:pt x="150019" y="152262"/>
                </a:cubicBezTo>
                <a:cubicBezTo>
                  <a:pt x="150019" y="148914"/>
                  <a:pt x="149148" y="145632"/>
                  <a:pt x="147507" y="142752"/>
                </a:cubicBezTo>
                <a:lnTo>
                  <a:pt x="107156" y="72163"/>
                </a:lnTo>
                <a:lnTo>
                  <a:pt x="107156" y="21431"/>
                </a:lnTo>
                <a:cubicBezTo>
                  <a:pt x="113083" y="21431"/>
                  <a:pt x="117872" y="16643"/>
                  <a:pt x="117872" y="10716"/>
                </a:cubicBezTo>
                <a:cubicBezTo>
                  <a:pt x="117872" y="4789"/>
                  <a:pt x="113083" y="0"/>
                  <a:pt x="107156" y="0"/>
                </a:cubicBezTo>
                <a:lnTo>
                  <a:pt x="96441" y="0"/>
                </a:lnTo>
                <a:close/>
                <a:moveTo>
                  <a:pt x="64294" y="72163"/>
                </a:moveTo>
                <a:lnTo>
                  <a:pt x="64294" y="21431"/>
                </a:lnTo>
                <a:lnTo>
                  <a:pt x="85725" y="21431"/>
                </a:lnTo>
                <a:lnTo>
                  <a:pt x="85725" y="72163"/>
                </a:lnTo>
                <a:cubicBezTo>
                  <a:pt x="85725" y="75880"/>
                  <a:pt x="86696" y="79564"/>
                  <a:pt x="88538" y="82812"/>
                </a:cubicBezTo>
                <a:lnTo>
                  <a:pt x="102468" y="107156"/>
                </a:lnTo>
                <a:lnTo>
                  <a:pt x="47551" y="107156"/>
                </a:lnTo>
                <a:lnTo>
                  <a:pt x="61481" y="82812"/>
                </a:lnTo>
                <a:cubicBezTo>
                  <a:pt x="63323" y="79564"/>
                  <a:pt x="64294" y="75914"/>
                  <a:pt x="64294" y="721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9" name="Text 37"/>
          <p:cNvSpPr/>
          <p:nvPr/>
        </p:nvSpPr>
        <p:spPr>
          <a:xfrm>
            <a:off x="6877050" y="270510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Qualité de l'Eau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877050" y="300990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Analyser la qualité chimique et bactériologique, détecter d'éventuels problèmes de salinité ou pollution.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10300" y="3733800"/>
            <a:ext cx="5600700" cy="1028700"/>
          </a:xfrm>
          <a:custGeom>
            <a:avLst/>
            <a:gdLst/>
            <a:ahLst/>
            <a:cxnLst/>
            <a:rect l="l" t="t" r="r" b="b"/>
            <a:pathLst>
              <a:path w="5600700" h="1028700">
                <a:moveTo>
                  <a:pt x="38100" y="0"/>
                </a:moveTo>
                <a:lnTo>
                  <a:pt x="5524504" y="0"/>
                </a:lnTo>
                <a:cubicBezTo>
                  <a:pt x="5566586" y="0"/>
                  <a:pt x="5600700" y="34114"/>
                  <a:pt x="5600700" y="76196"/>
                </a:cubicBezTo>
                <a:lnTo>
                  <a:pt x="5600700" y="952504"/>
                </a:lnTo>
                <a:cubicBezTo>
                  <a:pt x="5600700" y="994586"/>
                  <a:pt x="5566586" y="1028700"/>
                  <a:pt x="5524504" y="1028700"/>
                </a:cubicBez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210300" y="3733800"/>
            <a:ext cx="38100" cy="1028700"/>
          </a:xfrm>
          <a:custGeom>
            <a:avLst/>
            <a:gdLst/>
            <a:ahLst/>
            <a:cxnLst/>
            <a:rect l="l" t="t" r="r" b="b"/>
            <a:pathLst>
              <a:path w="38100" h="1028700">
                <a:moveTo>
                  <a:pt x="38100" y="0"/>
                </a:moveTo>
                <a:lnTo>
                  <a:pt x="38100" y="0"/>
                </a:lnTo>
                <a:lnTo>
                  <a:pt x="38100" y="1028700"/>
                </a:lnTo>
                <a:lnTo>
                  <a:pt x="38100" y="1028700"/>
                </a:lnTo>
                <a:cubicBezTo>
                  <a:pt x="17072" y="1028700"/>
                  <a:pt x="0" y="1011628"/>
                  <a:pt x="0" y="990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Shape 41"/>
          <p:cNvSpPr/>
          <p:nvPr/>
        </p:nvSpPr>
        <p:spPr>
          <a:xfrm>
            <a:off x="6381750" y="39243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4AC6E">
              <a:alpha val="1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6488906" y="40290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0716" y="21431"/>
                </a:moveTo>
                <a:cubicBezTo>
                  <a:pt x="4789" y="21431"/>
                  <a:pt x="0" y="26220"/>
                  <a:pt x="0" y="32147"/>
                </a:cubicBezTo>
                <a:cubicBezTo>
                  <a:pt x="0" y="38074"/>
                  <a:pt x="4789" y="42863"/>
                  <a:pt x="10716" y="42863"/>
                </a:cubicBezTo>
                <a:lnTo>
                  <a:pt x="39748" y="42863"/>
                </a:lnTo>
                <a:cubicBezTo>
                  <a:pt x="43867" y="52339"/>
                  <a:pt x="53310" y="58936"/>
                  <a:pt x="64294" y="58936"/>
                </a:cubicBezTo>
                <a:cubicBezTo>
                  <a:pt x="75277" y="58936"/>
                  <a:pt x="84720" y="52339"/>
                  <a:pt x="88839" y="42863"/>
                </a:cubicBezTo>
                <a:lnTo>
                  <a:pt x="160734" y="42863"/>
                </a:lnTo>
                <a:cubicBezTo>
                  <a:pt x="166661" y="42863"/>
                  <a:pt x="171450" y="38074"/>
                  <a:pt x="171450" y="32147"/>
                </a:cubicBezTo>
                <a:cubicBezTo>
                  <a:pt x="171450" y="26220"/>
                  <a:pt x="166661" y="21431"/>
                  <a:pt x="160734" y="21431"/>
                </a:cubicBezTo>
                <a:lnTo>
                  <a:pt x="88839" y="21431"/>
                </a:lnTo>
                <a:cubicBezTo>
                  <a:pt x="84720" y="11955"/>
                  <a:pt x="75277" y="5358"/>
                  <a:pt x="64294" y="5358"/>
                </a:cubicBezTo>
                <a:cubicBezTo>
                  <a:pt x="53310" y="5358"/>
                  <a:pt x="43867" y="11955"/>
                  <a:pt x="39748" y="21431"/>
                </a:cubicBezTo>
                <a:lnTo>
                  <a:pt x="10716" y="21431"/>
                </a:lnTo>
                <a:close/>
                <a:moveTo>
                  <a:pt x="10716" y="75009"/>
                </a:moveTo>
                <a:cubicBezTo>
                  <a:pt x="4789" y="75009"/>
                  <a:pt x="0" y="79798"/>
                  <a:pt x="0" y="85725"/>
                </a:cubicBezTo>
                <a:cubicBezTo>
                  <a:pt x="0" y="91652"/>
                  <a:pt x="4789" y="96441"/>
                  <a:pt x="10716" y="96441"/>
                </a:cubicBezTo>
                <a:lnTo>
                  <a:pt x="93326" y="96441"/>
                </a:lnTo>
                <a:cubicBezTo>
                  <a:pt x="97445" y="105917"/>
                  <a:pt x="106888" y="112514"/>
                  <a:pt x="117872" y="112514"/>
                </a:cubicBezTo>
                <a:cubicBezTo>
                  <a:pt x="128855" y="112514"/>
                  <a:pt x="138299" y="105917"/>
                  <a:pt x="142417" y="96441"/>
                </a:cubicBezTo>
                <a:lnTo>
                  <a:pt x="160734" y="96441"/>
                </a:lnTo>
                <a:cubicBezTo>
                  <a:pt x="166661" y="96441"/>
                  <a:pt x="171450" y="91652"/>
                  <a:pt x="171450" y="85725"/>
                </a:cubicBezTo>
                <a:cubicBezTo>
                  <a:pt x="171450" y="79798"/>
                  <a:pt x="166661" y="75009"/>
                  <a:pt x="160734" y="75009"/>
                </a:cubicBezTo>
                <a:lnTo>
                  <a:pt x="142417" y="75009"/>
                </a:lnTo>
                <a:cubicBezTo>
                  <a:pt x="138299" y="65533"/>
                  <a:pt x="128855" y="58936"/>
                  <a:pt x="117872" y="58936"/>
                </a:cubicBezTo>
                <a:cubicBezTo>
                  <a:pt x="106888" y="58936"/>
                  <a:pt x="97445" y="65533"/>
                  <a:pt x="93326" y="75009"/>
                </a:cubicBezTo>
                <a:lnTo>
                  <a:pt x="10716" y="75009"/>
                </a:lnTo>
                <a:close/>
                <a:moveTo>
                  <a:pt x="10716" y="128588"/>
                </a:moveTo>
                <a:cubicBezTo>
                  <a:pt x="4789" y="128588"/>
                  <a:pt x="0" y="133376"/>
                  <a:pt x="0" y="139303"/>
                </a:cubicBezTo>
                <a:cubicBezTo>
                  <a:pt x="0" y="145230"/>
                  <a:pt x="4789" y="150019"/>
                  <a:pt x="10716" y="150019"/>
                </a:cubicBezTo>
                <a:lnTo>
                  <a:pt x="29033" y="150019"/>
                </a:lnTo>
                <a:cubicBezTo>
                  <a:pt x="33151" y="159495"/>
                  <a:pt x="42595" y="166092"/>
                  <a:pt x="53578" y="166092"/>
                </a:cubicBezTo>
                <a:cubicBezTo>
                  <a:pt x="64562" y="166092"/>
                  <a:pt x="74005" y="159495"/>
                  <a:pt x="78124" y="150019"/>
                </a:cubicBezTo>
                <a:lnTo>
                  <a:pt x="160734" y="150019"/>
                </a:lnTo>
                <a:cubicBezTo>
                  <a:pt x="166661" y="150019"/>
                  <a:pt x="171450" y="145230"/>
                  <a:pt x="171450" y="139303"/>
                </a:cubicBezTo>
                <a:cubicBezTo>
                  <a:pt x="171450" y="133376"/>
                  <a:pt x="166661" y="128588"/>
                  <a:pt x="160734" y="128588"/>
                </a:cubicBezTo>
                <a:lnTo>
                  <a:pt x="78124" y="128588"/>
                </a:lnTo>
                <a:cubicBezTo>
                  <a:pt x="74005" y="119111"/>
                  <a:pt x="64562" y="112514"/>
                  <a:pt x="53578" y="112514"/>
                </a:cubicBezTo>
                <a:cubicBezTo>
                  <a:pt x="42595" y="112514"/>
                  <a:pt x="33151" y="119111"/>
                  <a:pt x="29033" y="128588"/>
                </a:cubicBezTo>
                <a:lnTo>
                  <a:pt x="10716" y="128588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877050" y="3886200"/>
            <a:ext cx="486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Régimes d'Exploitation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877050" y="4191000"/>
            <a:ext cx="4857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Définir les débits optimaux, choisir les stations de pompage adaptées et évaluer les coûts d'exploitation.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191250" y="4914900"/>
            <a:ext cx="5619750" cy="1276350"/>
          </a:xfrm>
          <a:custGeom>
            <a:avLst/>
            <a:gdLst/>
            <a:ahLst/>
            <a:cxnLst/>
            <a:rect l="l" t="t" r="r" b="b"/>
            <a:pathLst>
              <a:path w="5619750" h="1276350">
                <a:moveTo>
                  <a:pt x="76198" y="0"/>
                </a:moveTo>
                <a:lnTo>
                  <a:pt x="5543552" y="0"/>
                </a:lnTo>
                <a:cubicBezTo>
                  <a:pt x="5585635" y="0"/>
                  <a:pt x="5619750" y="34115"/>
                  <a:pt x="5619750" y="76198"/>
                </a:cubicBezTo>
                <a:lnTo>
                  <a:pt x="5619750" y="1200152"/>
                </a:lnTo>
                <a:cubicBezTo>
                  <a:pt x="5619750" y="1242235"/>
                  <a:pt x="5585635" y="1276350"/>
                  <a:pt x="5543552" y="1276350"/>
                </a:cubicBezTo>
                <a:lnTo>
                  <a:pt x="76198" y="1276350"/>
                </a:lnTo>
                <a:cubicBezTo>
                  <a:pt x="34115" y="1276350"/>
                  <a:pt x="0" y="1242235"/>
                  <a:pt x="0" y="120015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8" name="Shape 46"/>
          <p:cNvSpPr/>
          <p:nvPr/>
        </p:nvSpPr>
        <p:spPr>
          <a:xfrm>
            <a:off x="6367463" y="51054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00719" y="0"/>
                  <a:pt x="105742" y="3014"/>
                  <a:pt x="108347" y="7813"/>
                </a:cubicBezTo>
                <a:lnTo>
                  <a:pt x="188714" y="156642"/>
                </a:lnTo>
                <a:cubicBezTo>
                  <a:pt x="191207" y="161255"/>
                  <a:pt x="191095" y="166836"/>
                  <a:pt x="188416" y="171338"/>
                </a:cubicBezTo>
                <a:cubicBezTo>
                  <a:pt x="185737" y="175840"/>
                  <a:pt x="180863" y="178594"/>
                  <a:pt x="175617" y="178594"/>
                </a:cubicBezTo>
                <a:lnTo>
                  <a:pt x="14883" y="178594"/>
                </a:lnTo>
                <a:cubicBezTo>
                  <a:pt x="9637" y="178594"/>
                  <a:pt x="4800" y="175840"/>
                  <a:pt x="2084" y="171338"/>
                </a:cubicBezTo>
                <a:cubicBezTo>
                  <a:pt x="-633" y="166836"/>
                  <a:pt x="-707" y="161255"/>
                  <a:pt x="1786" y="156642"/>
                </a:cubicBezTo>
                <a:lnTo>
                  <a:pt x="82153" y="7813"/>
                </a:lnTo>
                <a:cubicBezTo>
                  <a:pt x="84758" y="3014"/>
                  <a:pt x="89781" y="0"/>
                  <a:pt x="95250" y="0"/>
                </a:cubicBezTo>
                <a:close/>
                <a:moveTo>
                  <a:pt x="95250" y="62508"/>
                </a:moveTo>
                <a:cubicBezTo>
                  <a:pt x="90301" y="62508"/>
                  <a:pt x="86320" y="66489"/>
                  <a:pt x="86320" y="71438"/>
                </a:cubicBezTo>
                <a:lnTo>
                  <a:pt x="86320" y="113109"/>
                </a:lnTo>
                <a:cubicBezTo>
                  <a:pt x="86320" y="118058"/>
                  <a:pt x="90301" y="122039"/>
                  <a:pt x="95250" y="122039"/>
                </a:cubicBezTo>
                <a:cubicBezTo>
                  <a:pt x="100199" y="122039"/>
                  <a:pt x="104180" y="118058"/>
                  <a:pt x="104180" y="113109"/>
                </a:cubicBezTo>
                <a:lnTo>
                  <a:pt x="104180" y="71438"/>
                </a:lnTo>
                <a:cubicBezTo>
                  <a:pt x="104180" y="66489"/>
                  <a:pt x="100199" y="62508"/>
                  <a:pt x="95250" y="62508"/>
                </a:cubicBezTo>
                <a:close/>
                <a:moveTo>
                  <a:pt x="105184" y="142875"/>
                </a:moveTo>
                <a:cubicBezTo>
                  <a:pt x="105410" y="139188"/>
                  <a:pt x="103571" y="135679"/>
                  <a:pt x="100410" y="133767"/>
                </a:cubicBezTo>
                <a:cubicBezTo>
                  <a:pt x="97249" y="131855"/>
                  <a:pt x="93288" y="131855"/>
                  <a:pt x="90127" y="133767"/>
                </a:cubicBezTo>
                <a:cubicBezTo>
                  <a:pt x="86966" y="135679"/>
                  <a:pt x="85127" y="139188"/>
                  <a:pt x="85353" y="142875"/>
                </a:cubicBezTo>
                <a:cubicBezTo>
                  <a:pt x="85127" y="146562"/>
                  <a:pt x="86966" y="150071"/>
                  <a:pt x="90127" y="151983"/>
                </a:cubicBezTo>
                <a:cubicBezTo>
                  <a:pt x="93288" y="153895"/>
                  <a:pt x="97249" y="153895"/>
                  <a:pt x="100410" y="151983"/>
                </a:cubicBezTo>
                <a:cubicBezTo>
                  <a:pt x="103571" y="150071"/>
                  <a:pt x="105410" y="146562"/>
                  <a:pt x="105184" y="142875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96075" y="5067300"/>
            <a:ext cx="1952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Contexte Marocain Critique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43650" y="5410200"/>
            <a:ext cx="53911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50% des aquifères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sont actuellement surexploités au Maroc. Les essais de pompage sont donc essentiels pour une gestion durable des ressources en eau souterraine.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4850" y="374850"/>
            <a:ext cx="11517270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spc="59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4850" y="637245"/>
            <a:ext cx="11610982" cy="374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5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Types d'Essais de Pompage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4850" y="1124550"/>
            <a:ext cx="749700" cy="37485"/>
          </a:xfrm>
          <a:custGeom>
            <a:avLst/>
            <a:gdLst/>
            <a:ahLst/>
            <a:cxnLst/>
            <a:rect l="l" t="t" r="r" b="b"/>
            <a:pathLst>
              <a:path w="749700" h="37485">
                <a:moveTo>
                  <a:pt x="0" y="0"/>
                </a:moveTo>
                <a:lnTo>
                  <a:pt x="749700" y="0"/>
                </a:lnTo>
                <a:lnTo>
                  <a:pt x="749700" y="37485"/>
                </a:lnTo>
                <a:lnTo>
                  <a:pt x="0" y="37485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74850" y="1311975"/>
            <a:ext cx="5632123" cy="2249101"/>
          </a:xfrm>
          <a:custGeom>
            <a:avLst/>
            <a:gdLst/>
            <a:ahLst/>
            <a:cxnLst/>
            <a:rect l="l" t="t" r="r" b="b"/>
            <a:pathLst>
              <a:path w="5632123" h="2249101">
                <a:moveTo>
                  <a:pt x="74963" y="0"/>
                </a:moveTo>
                <a:lnTo>
                  <a:pt x="5557160" y="0"/>
                </a:lnTo>
                <a:cubicBezTo>
                  <a:pt x="5598561" y="0"/>
                  <a:pt x="5632123" y="33562"/>
                  <a:pt x="5632123" y="74963"/>
                </a:cubicBezTo>
                <a:lnTo>
                  <a:pt x="5632123" y="2174138"/>
                </a:lnTo>
                <a:cubicBezTo>
                  <a:pt x="5632123" y="2215539"/>
                  <a:pt x="5598561" y="2249101"/>
                  <a:pt x="5557160" y="2249101"/>
                </a:cubicBezTo>
                <a:lnTo>
                  <a:pt x="74963" y="2249101"/>
                </a:lnTo>
                <a:cubicBezTo>
                  <a:pt x="33562" y="2249101"/>
                  <a:pt x="0" y="2215539"/>
                  <a:pt x="0" y="2174138"/>
                </a:cubicBezTo>
                <a:lnTo>
                  <a:pt x="0" y="74963"/>
                </a:lnTo>
                <a:cubicBezTo>
                  <a:pt x="0" y="33590"/>
                  <a:pt x="33590" y="0"/>
                  <a:pt x="74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2275" y="1499400"/>
            <a:ext cx="449820" cy="449820"/>
          </a:xfrm>
          <a:custGeom>
            <a:avLst/>
            <a:gdLst/>
            <a:ahLst/>
            <a:cxnLst/>
            <a:rect l="l" t="t" r="r" b="b"/>
            <a:pathLst>
              <a:path w="449820" h="449820">
                <a:moveTo>
                  <a:pt x="224910" y="0"/>
                </a:moveTo>
                <a:lnTo>
                  <a:pt x="224910" y="0"/>
                </a:lnTo>
                <a:cubicBezTo>
                  <a:pt x="349124" y="0"/>
                  <a:pt x="449820" y="100696"/>
                  <a:pt x="449820" y="224910"/>
                </a:cubicBezTo>
                <a:lnTo>
                  <a:pt x="449820" y="224910"/>
                </a:lnTo>
                <a:cubicBezTo>
                  <a:pt x="449820" y="349124"/>
                  <a:pt x="349124" y="449820"/>
                  <a:pt x="224910" y="449820"/>
                </a:cubicBezTo>
                <a:lnTo>
                  <a:pt x="224910" y="449820"/>
                </a:lnTo>
                <a:cubicBezTo>
                  <a:pt x="100696" y="449820"/>
                  <a:pt x="0" y="349124"/>
                  <a:pt x="0" y="224910"/>
                </a:cubicBezTo>
                <a:lnTo>
                  <a:pt x="0" y="224910"/>
                </a:lnTo>
                <a:cubicBezTo>
                  <a:pt x="0" y="100696"/>
                  <a:pt x="100696" y="0"/>
                  <a:pt x="22491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7" name="Text 5"/>
          <p:cNvSpPr/>
          <p:nvPr/>
        </p:nvSpPr>
        <p:spPr>
          <a:xfrm>
            <a:off x="515419" y="1499400"/>
            <a:ext cx="543533" cy="44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76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24550" y="1593113"/>
            <a:ext cx="1761796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 à Débit Constant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62275" y="2061676"/>
            <a:ext cx="5332243" cy="487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Pompage à débit constant durant un temps donné. C'est la méthode classique pour déterminer T et S.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62275" y="2661436"/>
            <a:ext cx="5257273" cy="712215"/>
          </a:xfrm>
          <a:custGeom>
            <a:avLst/>
            <a:gdLst/>
            <a:ahLst/>
            <a:cxnLst/>
            <a:rect l="l" t="t" r="r" b="b"/>
            <a:pathLst>
              <a:path w="5257273" h="712215">
                <a:moveTo>
                  <a:pt x="37484" y="0"/>
                </a:moveTo>
                <a:lnTo>
                  <a:pt x="5219789" y="0"/>
                </a:lnTo>
                <a:cubicBezTo>
                  <a:pt x="5240491" y="0"/>
                  <a:pt x="5257273" y="16782"/>
                  <a:pt x="5257273" y="37484"/>
                </a:cubicBezTo>
                <a:lnTo>
                  <a:pt x="5257273" y="674731"/>
                </a:lnTo>
                <a:cubicBezTo>
                  <a:pt x="5257273" y="695433"/>
                  <a:pt x="5240491" y="712215"/>
                  <a:pt x="5219789" y="712215"/>
                </a:cubicBezTo>
                <a:lnTo>
                  <a:pt x="37484" y="712215"/>
                </a:lnTo>
                <a:cubicBezTo>
                  <a:pt x="16782" y="712215"/>
                  <a:pt x="0" y="695433"/>
                  <a:pt x="0" y="674731"/>
                </a:cubicBezTo>
                <a:lnTo>
                  <a:pt x="0" y="37484"/>
                </a:lnTo>
                <a:cubicBezTo>
                  <a:pt x="0" y="16796"/>
                  <a:pt x="16796" y="0"/>
                  <a:pt x="3748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1" name="Text 9"/>
          <p:cNvSpPr/>
          <p:nvPr/>
        </p:nvSpPr>
        <p:spPr>
          <a:xfrm>
            <a:off x="674730" y="2773891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Mesures: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Rabattement dans le forage et piézomètres voisins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74730" y="3036286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Cadence: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Très rapide initialement (toutes les minutes), puis relantie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74850" y="3711016"/>
            <a:ext cx="5632123" cy="2249101"/>
          </a:xfrm>
          <a:custGeom>
            <a:avLst/>
            <a:gdLst/>
            <a:ahLst/>
            <a:cxnLst/>
            <a:rect l="l" t="t" r="r" b="b"/>
            <a:pathLst>
              <a:path w="5632123" h="2249101">
                <a:moveTo>
                  <a:pt x="74963" y="0"/>
                </a:moveTo>
                <a:lnTo>
                  <a:pt x="5557160" y="0"/>
                </a:lnTo>
                <a:cubicBezTo>
                  <a:pt x="5598561" y="0"/>
                  <a:pt x="5632123" y="33562"/>
                  <a:pt x="5632123" y="74963"/>
                </a:cubicBezTo>
                <a:lnTo>
                  <a:pt x="5632123" y="2174138"/>
                </a:lnTo>
                <a:cubicBezTo>
                  <a:pt x="5632123" y="2215539"/>
                  <a:pt x="5598561" y="2249101"/>
                  <a:pt x="5557160" y="2249101"/>
                </a:cubicBezTo>
                <a:lnTo>
                  <a:pt x="74963" y="2249101"/>
                </a:lnTo>
                <a:cubicBezTo>
                  <a:pt x="33562" y="2249101"/>
                  <a:pt x="0" y="2215539"/>
                  <a:pt x="0" y="2174138"/>
                </a:cubicBezTo>
                <a:lnTo>
                  <a:pt x="0" y="74963"/>
                </a:lnTo>
                <a:cubicBezTo>
                  <a:pt x="0" y="33590"/>
                  <a:pt x="33590" y="0"/>
                  <a:pt x="74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62275" y="3898441"/>
            <a:ext cx="449820" cy="449820"/>
          </a:xfrm>
          <a:custGeom>
            <a:avLst/>
            <a:gdLst/>
            <a:ahLst/>
            <a:cxnLst/>
            <a:rect l="l" t="t" r="r" b="b"/>
            <a:pathLst>
              <a:path w="449820" h="449820">
                <a:moveTo>
                  <a:pt x="224910" y="0"/>
                </a:moveTo>
                <a:lnTo>
                  <a:pt x="224910" y="0"/>
                </a:lnTo>
                <a:cubicBezTo>
                  <a:pt x="349124" y="0"/>
                  <a:pt x="449820" y="100696"/>
                  <a:pt x="449820" y="224910"/>
                </a:cubicBezTo>
                <a:lnTo>
                  <a:pt x="449820" y="224910"/>
                </a:lnTo>
                <a:cubicBezTo>
                  <a:pt x="449820" y="349124"/>
                  <a:pt x="349124" y="449820"/>
                  <a:pt x="224910" y="449820"/>
                </a:cubicBezTo>
                <a:lnTo>
                  <a:pt x="224910" y="449820"/>
                </a:lnTo>
                <a:cubicBezTo>
                  <a:pt x="100696" y="449820"/>
                  <a:pt x="0" y="349124"/>
                  <a:pt x="0" y="224910"/>
                </a:cubicBezTo>
                <a:lnTo>
                  <a:pt x="0" y="224910"/>
                </a:lnTo>
                <a:cubicBezTo>
                  <a:pt x="0" y="100696"/>
                  <a:pt x="100696" y="0"/>
                  <a:pt x="224910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15" name="Text 13"/>
          <p:cNvSpPr/>
          <p:nvPr/>
        </p:nvSpPr>
        <p:spPr>
          <a:xfrm>
            <a:off x="515419" y="3898441"/>
            <a:ext cx="543533" cy="44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76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24550" y="3992154"/>
            <a:ext cx="1705568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 à Débit Variable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62275" y="4460716"/>
            <a:ext cx="5332243" cy="487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Plusieurs paliers successifs avec débits croissants permettant de tracer la courbe caractéristique débit-rabattement.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62275" y="5060477"/>
            <a:ext cx="5257273" cy="712215"/>
          </a:xfrm>
          <a:custGeom>
            <a:avLst/>
            <a:gdLst/>
            <a:ahLst/>
            <a:cxnLst/>
            <a:rect l="l" t="t" r="r" b="b"/>
            <a:pathLst>
              <a:path w="5257273" h="712215">
                <a:moveTo>
                  <a:pt x="37484" y="0"/>
                </a:moveTo>
                <a:lnTo>
                  <a:pt x="5219789" y="0"/>
                </a:lnTo>
                <a:cubicBezTo>
                  <a:pt x="5240491" y="0"/>
                  <a:pt x="5257273" y="16782"/>
                  <a:pt x="5257273" y="37484"/>
                </a:cubicBezTo>
                <a:lnTo>
                  <a:pt x="5257273" y="674731"/>
                </a:lnTo>
                <a:cubicBezTo>
                  <a:pt x="5257273" y="695433"/>
                  <a:pt x="5240491" y="712215"/>
                  <a:pt x="5219789" y="712215"/>
                </a:cubicBezTo>
                <a:lnTo>
                  <a:pt x="37484" y="712215"/>
                </a:lnTo>
                <a:cubicBezTo>
                  <a:pt x="16782" y="712215"/>
                  <a:pt x="0" y="695433"/>
                  <a:pt x="0" y="674731"/>
                </a:cubicBezTo>
                <a:lnTo>
                  <a:pt x="0" y="37484"/>
                </a:lnTo>
                <a:cubicBezTo>
                  <a:pt x="0" y="16796"/>
                  <a:pt x="16796" y="0"/>
                  <a:pt x="3748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9" name="Text 17"/>
          <p:cNvSpPr/>
          <p:nvPr/>
        </p:nvSpPr>
        <p:spPr>
          <a:xfrm>
            <a:off x="674730" y="5172932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Avantage: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Détermine les pertes de charge et le débit optimal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4730" y="5435327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Application: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Caractérisation complète du forage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91177" y="1311975"/>
            <a:ext cx="5632123" cy="2249101"/>
          </a:xfrm>
          <a:custGeom>
            <a:avLst/>
            <a:gdLst/>
            <a:ahLst/>
            <a:cxnLst/>
            <a:rect l="l" t="t" r="r" b="b"/>
            <a:pathLst>
              <a:path w="5632123" h="2249101">
                <a:moveTo>
                  <a:pt x="74963" y="0"/>
                </a:moveTo>
                <a:lnTo>
                  <a:pt x="5557160" y="0"/>
                </a:lnTo>
                <a:cubicBezTo>
                  <a:pt x="5598561" y="0"/>
                  <a:pt x="5632123" y="33562"/>
                  <a:pt x="5632123" y="74963"/>
                </a:cubicBezTo>
                <a:lnTo>
                  <a:pt x="5632123" y="2174138"/>
                </a:lnTo>
                <a:cubicBezTo>
                  <a:pt x="5632123" y="2215539"/>
                  <a:pt x="5598561" y="2249101"/>
                  <a:pt x="5557160" y="2249101"/>
                </a:cubicBezTo>
                <a:lnTo>
                  <a:pt x="74963" y="2249101"/>
                </a:lnTo>
                <a:cubicBezTo>
                  <a:pt x="33562" y="2249101"/>
                  <a:pt x="0" y="2215539"/>
                  <a:pt x="0" y="2174138"/>
                </a:cubicBezTo>
                <a:lnTo>
                  <a:pt x="0" y="74963"/>
                </a:lnTo>
                <a:cubicBezTo>
                  <a:pt x="0" y="33590"/>
                  <a:pt x="33590" y="0"/>
                  <a:pt x="74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378602" y="1499400"/>
            <a:ext cx="449820" cy="449820"/>
          </a:xfrm>
          <a:custGeom>
            <a:avLst/>
            <a:gdLst/>
            <a:ahLst/>
            <a:cxnLst/>
            <a:rect l="l" t="t" r="r" b="b"/>
            <a:pathLst>
              <a:path w="449820" h="449820">
                <a:moveTo>
                  <a:pt x="224910" y="0"/>
                </a:moveTo>
                <a:lnTo>
                  <a:pt x="224910" y="0"/>
                </a:lnTo>
                <a:cubicBezTo>
                  <a:pt x="349124" y="0"/>
                  <a:pt x="449820" y="100696"/>
                  <a:pt x="449820" y="224910"/>
                </a:cubicBezTo>
                <a:lnTo>
                  <a:pt x="449820" y="224910"/>
                </a:lnTo>
                <a:cubicBezTo>
                  <a:pt x="449820" y="349124"/>
                  <a:pt x="349124" y="449820"/>
                  <a:pt x="224910" y="449820"/>
                </a:cubicBezTo>
                <a:lnTo>
                  <a:pt x="224910" y="449820"/>
                </a:lnTo>
                <a:cubicBezTo>
                  <a:pt x="100696" y="449820"/>
                  <a:pt x="0" y="349124"/>
                  <a:pt x="0" y="224910"/>
                </a:cubicBezTo>
                <a:lnTo>
                  <a:pt x="0" y="224910"/>
                </a:lnTo>
                <a:cubicBezTo>
                  <a:pt x="0" y="100696"/>
                  <a:pt x="100696" y="0"/>
                  <a:pt x="22491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3" name="Text 21"/>
          <p:cNvSpPr/>
          <p:nvPr/>
        </p:nvSpPr>
        <p:spPr>
          <a:xfrm>
            <a:off x="6331746" y="1499400"/>
            <a:ext cx="543533" cy="44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76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940877" y="1593113"/>
            <a:ext cx="1761796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 de Longue Durée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378602" y="2061676"/>
            <a:ext cx="5332243" cy="487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Pompage prolongé jusqu'à stabilisation du niveau (régime permanent), permettant d'atteindre les limites de l'aquifère.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78602" y="2661436"/>
            <a:ext cx="5257273" cy="712215"/>
          </a:xfrm>
          <a:custGeom>
            <a:avLst/>
            <a:gdLst/>
            <a:ahLst/>
            <a:cxnLst/>
            <a:rect l="l" t="t" r="r" b="b"/>
            <a:pathLst>
              <a:path w="5257273" h="712215">
                <a:moveTo>
                  <a:pt x="37484" y="0"/>
                </a:moveTo>
                <a:lnTo>
                  <a:pt x="5219789" y="0"/>
                </a:lnTo>
                <a:cubicBezTo>
                  <a:pt x="5240491" y="0"/>
                  <a:pt x="5257273" y="16782"/>
                  <a:pt x="5257273" y="37484"/>
                </a:cubicBezTo>
                <a:lnTo>
                  <a:pt x="5257273" y="674731"/>
                </a:lnTo>
                <a:cubicBezTo>
                  <a:pt x="5257273" y="695433"/>
                  <a:pt x="5240491" y="712215"/>
                  <a:pt x="5219789" y="712215"/>
                </a:cubicBezTo>
                <a:lnTo>
                  <a:pt x="37484" y="712215"/>
                </a:lnTo>
                <a:cubicBezTo>
                  <a:pt x="16782" y="712215"/>
                  <a:pt x="0" y="695433"/>
                  <a:pt x="0" y="674731"/>
                </a:cubicBezTo>
                <a:lnTo>
                  <a:pt x="0" y="37484"/>
                </a:lnTo>
                <a:cubicBezTo>
                  <a:pt x="0" y="16796"/>
                  <a:pt x="16796" y="0"/>
                  <a:pt x="3748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27" name="Text 25"/>
          <p:cNvSpPr/>
          <p:nvPr/>
        </p:nvSpPr>
        <p:spPr>
          <a:xfrm>
            <a:off x="6491057" y="2773891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Objectif: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Détecter les limites alimentées ou étanches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91057" y="3036286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Durée: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Plusieurs jours à semaines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91177" y="3711016"/>
            <a:ext cx="5632123" cy="2249101"/>
          </a:xfrm>
          <a:custGeom>
            <a:avLst/>
            <a:gdLst/>
            <a:ahLst/>
            <a:cxnLst/>
            <a:rect l="l" t="t" r="r" b="b"/>
            <a:pathLst>
              <a:path w="5632123" h="2249101">
                <a:moveTo>
                  <a:pt x="74963" y="0"/>
                </a:moveTo>
                <a:lnTo>
                  <a:pt x="5557160" y="0"/>
                </a:lnTo>
                <a:cubicBezTo>
                  <a:pt x="5598561" y="0"/>
                  <a:pt x="5632123" y="33562"/>
                  <a:pt x="5632123" y="74963"/>
                </a:cubicBezTo>
                <a:lnTo>
                  <a:pt x="5632123" y="2174138"/>
                </a:lnTo>
                <a:cubicBezTo>
                  <a:pt x="5632123" y="2215539"/>
                  <a:pt x="5598561" y="2249101"/>
                  <a:pt x="5557160" y="2249101"/>
                </a:cubicBezTo>
                <a:lnTo>
                  <a:pt x="74963" y="2249101"/>
                </a:lnTo>
                <a:cubicBezTo>
                  <a:pt x="33562" y="2249101"/>
                  <a:pt x="0" y="2215539"/>
                  <a:pt x="0" y="2174138"/>
                </a:cubicBezTo>
                <a:lnTo>
                  <a:pt x="0" y="74963"/>
                </a:lnTo>
                <a:cubicBezTo>
                  <a:pt x="0" y="33590"/>
                  <a:pt x="33590" y="0"/>
                  <a:pt x="74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228" dist="37485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78602" y="3898441"/>
            <a:ext cx="449820" cy="449820"/>
          </a:xfrm>
          <a:custGeom>
            <a:avLst/>
            <a:gdLst/>
            <a:ahLst/>
            <a:cxnLst/>
            <a:rect l="l" t="t" r="r" b="b"/>
            <a:pathLst>
              <a:path w="449820" h="449820">
                <a:moveTo>
                  <a:pt x="224910" y="0"/>
                </a:moveTo>
                <a:lnTo>
                  <a:pt x="224910" y="0"/>
                </a:lnTo>
                <a:cubicBezTo>
                  <a:pt x="349124" y="0"/>
                  <a:pt x="449820" y="100696"/>
                  <a:pt x="449820" y="224910"/>
                </a:cubicBezTo>
                <a:lnTo>
                  <a:pt x="449820" y="224910"/>
                </a:lnTo>
                <a:cubicBezTo>
                  <a:pt x="449820" y="349124"/>
                  <a:pt x="349124" y="449820"/>
                  <a:pt x="224910" y="449820"/>
                </a:cubicBezTo>
                <a:lnTo>
                  <a:pt x="224910" y="449820"/>
                </a:lnTo>
                <a:cubicBezTo>
                  <a:pt x="100696" y="449820"/>
                  <a:pt x="0" y="349124"/>
                  <a:pt x="0" y="224910"/>
                </a:cubicBezTo>
                <a:lnTo>
                  <a:pt x="0" y="224910"/>
                </a:lnTo>
                <a:cubicBezTo>
                  <a:pt x="0" y="100696"/>
                  <a:pt x="100696" y="0"/>
                  <a:pt x="224910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1" name="Text 29"/>
          <p:cNvSpPr/>
          <p:nvPr/>
        </p:nvSpPr>
        <p:spPr>
          <a:xfrm>
            <a:off x="6331746" y="3898441"/>
            <a:ext cx="543533" cy="44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76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940877" y="3992154"/>
            <a:ext cx="1490029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Essai de Remontée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378602" y="4460716"/>
            <a:ext cx="5332243" cy="487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Suivi de la remontée des niveaux après arrêt du pompage, permettant de vérifier les paramètres T et S.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78602" y="5060477"/>
            <a:ext cx="5257273" cy="712215"/>
          </a:xfrm>
          <a:custGeom>
            <a:avLst/>
            <a:gdLst/>
            <a:ahLst/>
            <a:cxnLst/>
            <a:rect l="l" t="t" r="r" b="b"/>
            <a:pathLst>
              <a:path w="5257273" h="712215">
                <a:moveTo>
                  <a:pt x="37484" y="0"/>
                </a:moveTo>
                <a:lnTo>
                  <a:pt x="5219789" y="0"/>
                </a:lnTo>
                <a:cubicBezTo>
                  <a:pt x="5240491" y="0"/>
                  <a:pt x="5257273" y="16782"/>
                  <a:pt x="5257273" y="37484"/>
                </a:cubicBezTo>
                <a:lnTo>
                  <a:pt x="5257273" y="674731"/>
                </a:lnTo>
                <a:cubicBezTo>
                  <a:pt x="5257273" y="695433"/>
                  <a:pt x="5240491" y="712215"/>
                  <a:pt x="5219789" y="712215"/>
                </a:cubicBezTo>
                <a:lnTo>
                  <a:pt x="37484" y="712215"/>
                </a:lnTo>
                <a:cubicBezTo>
                  <a:pt x="16782" y="712215"/>
                  <a:pt x="0" y="695433"/>
                  <a:pt x="0" y="674731"/>
                </a:cubicBezTo>
                <a:lnTo>
                  <a:pt x="0" y="37484"/>
                </a:lnTo>
                <a:cubicBezTo>
                  <a:pt x="0" y="16796"/>
                  <a:pt x="16796" y="0"/>
                  <a:pt x="37484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35" name="Text 33"/>
          <p:cNvSpPr/>
          <p:nvPr/>
        </p:nvSpPr>
        <p:spPr>
          <a:xfrm>
            <a:off x="6491057" y="5172932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Avantage: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Confirmation des résultats et détection d'effets de capacité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91057" y="5435327"/>
            <a:ext cx="5107333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Méthode: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Theis de remontée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393593" y="6110057"/>
            <a:ext cx="11423557" cy="749700"/>
          </a:xfrm>
          <a:custGeom>
            <a:avLst/>
            <a:gdLst/>
            <a:ahLst/>
            <a:cxnLst/>
            <a:rect l="l" t="t" r="r" b="b"/>
            <a:pathLst>
              <a:path w="11423557" h="749700">
                <a:moveTo>
                  <a:pt x="37485" y="0"/>
                </a:moveTo>
                <a:lnTo>
                  <a:pt x="11348587" y="0"/>
                </a:lnTo>
                <a:cubicBezTo>
                  <a:pt x="11389992" y="0"/>
                  <a:pt x="11423557" y="33565"/>
                  <a:pt x="11423557" y="74970"/>
                </a:cubicBezTo>
                <a:lnTo>
                  <a:pt x="11423557" y="674730"/>
                </a:lnTo>
                <a:cubicBezTo>
                  <a:pt x="11423557" y="716135"/>
                  <a:pt x="11389992" y="749700"/>
                  <a:pt x="11348587" y="749700"/>
                </a:cubicBezTo>
                <a:lnTo>
                  <a:pt x="37485" y="749700"/>
                </a:lnTo>
                <a:cubicBezTo>
                  <a:pt x="16783" y="749700"/>
                  <a:pt x="0" y="732918"/>
                  <a:pt x="0" y="71221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393593" y="6110057"/>
            <a:ext cx="37485" cy="749700"/>
          </a:xfrm>
          <a:custGeom>
            <a:avLst/>
            <a:gdLst/>
            <a:ahLst/>
            <a:cxnLst/>
            <a:rect l="l" t="t" r="r" b="b"/>
            <a:pathLst>
              <a:path w="37485" h="749700">
                <a:moveTo>
                  <a:pt x="37485" y="0"/>
                </a:moveTo>
                <a:lnTo>
                  <a:pt x="37485" y="0"/>
                </a:lnTo>
                <a:lnTo>
                  <a:pt x="37485" y="749700"/>
                </a:lnTo>
                <a:lnTo>
                  <a:pt x="37485" y="749700"/>
                </a:lnTo>
                <a:cubicBezTo>
                  <a:pt x="16783" y="749700"/>
                  <a:pt x="0" y="732918"/>
                  <a:pt x="0" y="712215"/>
                </a:cubicBezTo>
                <a:lnTo>
                  <a:pt x="0" y="37485"/>
                </a:lnTo>
                <a:cubicBezTo>
                  <a:pt x="0" y="16783"/>
                  <a:pt x="16783" y="0"/>
                  <a:pt x="37485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9" name="Shape 37"/>
          <p:cNvSpPr/>
          <p:nvPr/>
        </p:nvSpPr>
        <p:spPr>
          <a:xfrm>
            <a:off x="562275" y="6391194"/>
            <a:ext cx="187425" cy="187425"/>
          </a:xfrm>
          <a:custGeom>
            <a:avLst/>
            <a:gdLst/>
            <a:ahLst/>
            <a:cxnLst/>
            <a:rect l="l" t="t" r="r" b="b"/>
            <a:pathLst>
              <a:path w="187425" h="187425">
                <a:moveTo>
                  <a:pt x="93713" y="187425"/>
                </a:moveTo>
                <a:cubicBezTo>
                  <a:pt x="145434" y="187425"/>
                  <a:pt x="187425" y="145434"/>
                  <a:pt x="187425" y="93713"/>
                </a:cubicBezTo>
                <a:cubicBezTo>
                  <a:pt x="187425" y="41991"/>
                  <a:pt x="145434" y="0"/>
                  <a:pt x="93713" y="0"/>
                </a:cubicBezTo>
                <a:cubicBezTo>
                  <a:pt x="41991" y="0"/>
                  <a:pt x="0" y="41991"/>
                  <a:pt x="0" y="93713"/>
                </a:cubicBezTo>
                <a:cubicBezTo>
                  <a:pt x="0" y="145434"/>
                  <a:pt x="41991" y="187425"/>
                  <a:pt x="93713" y="187425"/>
                </a:cubicBezTo>
                <a:close/>
                <a:moveTo>
                  <a:pt x="81998" y="58570"/>
                </a:moveTo>
                <a:cubicBezTo>
                  <a:pt x="81998" y="52105"/>
                  <a:pt x="87247" y="46856"/>
                  <a:pt x="93713" y="46856"/>
                </a:cubicBezTo>
                <a:cubicBezTo>
                  <a:pt x="100178" y="46856"/>
                  <a:pt x="105427" y="52105"/>
                  <a:pt x="105427" y="58570"/>
                </a:cubicBezTo>
                <a:cubicBezTo>
                  <a:pt x="105427" y="65035"/>
                  <a:pt x="100178" y="70284"/>
                  <a:pt x="93713" y="70284"/>
                </a:cubicBezTo>
                <a:cubicBezTo>
                  <a:pt x="87247" y="70284"/>
                  <a:pt x="81998" y="65035"/>
                  <a:pt x="81998" y="58570"/>
                </a:cubicBezTo>
                <a:close/>
                <a:moveTo>
                  <a:pt x="79070" y="81998"/>
                </a:moveTo>
                <a:lnTo>
                  <a:pt x="96641" y="81998"/>
                </a:lnTo>
                <a:cubicBezTo>
                  <a:pt x="101510" y="81998"/>
                  <a:pt x="105427" y="85915"/>
                  <a:pt x="105427" y="90784"/>
                </a:cubicBezTo>
                <a:lnTo>
                  <a:pt x="105427" y="122998"/>
                </a:lnTo>
                <a:lnTo>
                  <a:pt x="108355" y="122998"/>
                </a:lnTo>
                <a:cubicBezTo>
                  <a:pt x="113224" y="122998"/>
                  <a:pt x="117141" y="126915"/>
                  <a:pt x="117141" y="131783"/>
                </a:cubicBezTo>
                <a:cubicBezTo>
                  <a:pt x="117141" y="136652"/>
                  <a:pt x="113224" y="140569"/>
                  <a:pt x="108355" y="140569"/>
                </a:cubicBezTo>
                <a:lnTo>
                  <a:pt x="79070" y="140569"/>
                </a:lnTo>
                <a:cubicBezTo>
                  <a:pt x="74201" y="140569"/>
                  <a:pt x="70284" y="136652"/>
                  <a:pt x="70284" y="131783"/>
                </a:cubicBezTo>
                <a:cubicBezTo>
                  <a:pt x="70284" y="126915"/>
                  <a:pt x="74201" y="122998"/>
                  <a:pt x="79070" y="122998"/>
                </a:cubicBezTo>
                <a:lnTo>
                  <a:pt x="87855" y="122998"/>
                </a:lnTo>
                <a:lnTo>
                  <a:pt x="87855" y="99570"/>
                </a:lnTo>
                <a:lnTo>
                  <a:pt x="79070" y="99570"/>
                </a:lnTo>
                <a:cubicBezTo>
                  <a:pt x="74201" y="99570"/>
                  <a:pt x="70284" y="95653"/>
                  <a:pt x="70284" y="90784"/>
                </a:cubicBezTo>
                <a:cubicBezTo>
                  <a:pt x="70284" y="85915"/>
                  <a:pt x="74201" y="81998"/>
                  <a:pt x="79070" y="81998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40" name="Text 38"/>
          <p:cNvSpPr/>
          <p:nvPr/>
        </p:nvSpPr>
        <p:spPr>
          <a:xfrm>
            <a:off x="858055" y="6259997"/>
            <a:ext cx="10889396" cy="44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Principe fondamental:</a:t>
            </a:r>
            <a:pPr>
              <a:lnSpc>
                <a:spcPct val="130000"/>
              </a:lnSpc>
            </a:pPr>
            <a:r>
              <a:rPr lang="en-US" sz="118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La réaction de la nappe se traduit par des rabattements qui se propagent depuis le point de prélèvement. L'importance de la baisse dépend des caractéristiques hydrodynamiques de l'aquifère.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fiedler.company/b54077ed44c04935a55f541e6bb080cd4f3b69e4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8761" b="876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690688"/>
            <a:ext cx="1638300" cy="504825"/>
          </a:xfrm>
          <a:custGeom>
            <a:avLst/>
            <a:gdLst/>
            <a:ahLst/>
            <a:cxnLst/>
            <a:rect l="l" t="t" r="r" b="b"/>
            <a:pathLst>
              <a:path w="1638300" h="504825">
                <a:moveTo>
                  <a:pt x="38099" y="0"/>
                </a:moveTo>
                <a:lnTo>
                  <a:pt x="1600201" y="0"/>
                </a:lnTo>
                <a:cubicBezTo>
                  <a:pt x="1621242" y="0"/>
                  <a:pt x="1638300" y="17058"/>
                  <a:pt x="1638300" y="38099"/>
                </a:cubicBezTo>
                <a:lnTo>
                  <a:pt x="1638300" y="466726"/>
                </a:lnTo>
                <a:cubicBezTo>
                  <a:pt x="1638300" y="487767"/>
                  <a:pt x="1621242" y="504825"/>
                  <a:pt x="160020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476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26319" y="1828800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428875"/>
            <a:ext cx="76009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d'Interprétation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086225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42912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Approches analytiques pour déterminer les paramètres hydrauliques des aquifères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9813" y="379813"/>
            <a:ext cx="11508336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b="1" spc="6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9813" y="645682"/>
            <a:ext cx="11603290" cy="379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92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 de Theis (1935)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9813" y="1139439"/>
            <a:ext cx="759626" cy="37981"/>
          </a:xfrm>
          <a:custGeom>
            <a:avLst/>
            <a:gdLst/>
            <a:ahLst/>
            <a:cxnLst/>
            <a:rect l="l" t="t" r="r" b="b"/>
            <a:pathLst>
              <a:path w="759626" h="37981">
                <a:moveTo>
                  <a:pt x="0" y="0"/>
                </a:moveTo>
                <a:lnTo>
                  <a:pt x="759626" y="0"/>
                </a:lnTo>
                <a:lnTo>
                  <a:pt x="759626" y="37981"/>
                </a:lnTo>
                <a:lnTo>
                  <a:pt x="0" y="37981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79813" y="1329346"/>
            <a:ext cx="5621234" cy="3038505"/>
          </a:xfrm>
          <a:custGeom>
            <a:avLst/>
            <a:gdLst/>
            <a:ahLst/>
            <a:cxnLst/>
            <a:rect l="l" t="t" r="r" b="b"/>
            <a:pathLst>
              <a:path w="5621234" h="3038505">
                <a:moveTo>
                  <a:pt x="75963" y="0"/>
                </a:moveTo>
                <a:lnTo>
                  <a:pt x="5545271" y="0"/>
                </a:lnTo>
                <a:cubicBezTo>
                  <a:pt x="5587224" y="0"/>
                  <a:pt x="5621234" y="34010"/>
                  <a:pt x="5621234" y="75963"/>
                </a:cubicBezTo>
                <a:lnTo>
                  <a:pt x="5621234" y="2962542"/>
                </a:lnTo>
                <a:cubicBezTo>
                  <a:pt x="5621234" y="3004467"/>
                  <a:pt x="5587196" y="3038505"/>
                  <a:pt x="5545271" y="3038505"/>
                </a:cubicBezTo>
                <a:lnTo>
                  <a:pt x="75963" y="3038505"/>
                </a:lnTo>
                <a:cubicBezTo>
                  <a:pt x="34010" y="3038505"/>
                  <a:pt x="0" y="3004495"/>
                  <a:pt x="0" y="2962542"/>
                </a:cubicBezTo>
                <a:lnTo>
                  <a:pt x="0" y="75963"/>
                </a:lnTo>
                <a:cubicBezTo>
                  <a:pt x="0" y="34038"/>
                  <a:pt x="34038" y="0"/>
                  <a:pt x="7596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972" dist="37981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3458" y="1557234"/>
            <a:ext cx="189907" cy="189907"/>
          </a:xfrm>
          <a:custGeom>
            <a:avLst/>
            <a:gdLst/>
            <a:ahLst/>
            <a:cxnLst/>
            <a:rect l="l" t="t" r="r" b="b"/>
            <a:pathLst>
              <a:path w="189907" h="189907">
                <a:moveTo>
                  <a:pt x="24443" y="84753"/>
                </a:moveTo>
                <a:cubicBezTo>
                  <a:pt x="29376" y="50258"/>
                  <a:pt x="59086" y="23738"/>
                  <a:pt x="94953" y="23738"/>
                </a:cubicBezTo>
                <a:cubicBezTo>
                  <a:pt x="114612" y="23738"/>
                  <a:pt x="132415" y="31713"/>
                  <a:pt x="145323" y="44584"/>
                </a:cubicBezTo>
                <a:cubicBezTo>
                  <a:pt x="145397" y="44658"/>
                  <a:pt x="145471" y="44732"/>
                  <a:pt x="145546" y="44806"/>
                </a:cubicBezTo>
                <a:lnTo>
                  <a:pt x="148364" y="47477"/>
                </a:lnTo>
                <a:lnTo>
                  <a:pt x="130598" y="47477"/>
                </a:lnTo>
                <a:cubicBezTo>
                  <a:pt x="124033" y="47477"/>
                  <a:pt x="118729" y="52781"/>
                  <a:pt x="118729" y="59346"/>
                </a:cubicBezTo>
                <a:cubicBezTo>
                  <a:pt x="118729" y="65911"/>
                  <a:pt x="124033" y="71215"/>
                  <a:pt x="130598" y="71215"/>
                </a:cubicBezTo>
                <a:lnTo>
                  <a:pt x="178074" y="71215"/>
                </a:lnTo>
                <a:cubicBezTo>
                  <a:pt x="184640" y="71215"/>
                  <a:pt x="189944" y="65911"/>
                  <a:pt x="189944" y="59346"/>
                </a:cubicBezTo>
                <a:lnTo>
                  <a:pt x="189944" y="11869"/>
                </a:lnTo>
                <a:cubicBezTo>
                  <a:pt x="189944" y="5304"/>
                  <a:pt x="184640" y="0"/>
                  <a:pt x="178074" y="0"/>
                </a:cubicBezTo>
                <a:cubicBezTo>
                  <a:pt x="171509" y="0"/>
                  <a:pt x="166205" y="5304"/>
                  <a:pt x="166205" y="11869"/>
                </a:cubicBezTo>
                <a:lnTo>
                  <a:pt x="166205" y="31676"/>
                </a:lnTo>
                <a:lnTo>
                  <a:pt x="162014" y="27707"/>
                </a:lnTo>
                <a:cubicBezTo>
                  <a:pt x="144841" y="10608"/>
                  <a:pt x="121103" y="0"/>
                  <a:pt x="94953" y="0"/>
                </a:cubicBezTo>
                <a:cubicBezTo>
                  <a:pt x="47106" y="0"/>
                  <a:pt x="7529" y="35385"/>
                  <a:pt x="964" y="81415"/>
                </a:cubicBezTo>
                <a:cubicBezTo>
                  <a:pt x="37" y="87906"/>
                  <a:pt x="4525" y="93915"/>
                  <a:pt x="11016" y="94842"/>
                </a:cubicBezTo>
                <a:cubicBezTo>
                  <a:pt x="17507" y="95769"/>
                  <a:pt x="23516" y="91244"/>
                  <a:pt x="24443" y="84790"/>
                </a:cubicBezTo>
                <a:close/>
                <a:moveTo>
                  <a:pt x="188942" y="108492"/>
                </a:moveTo>
                <a:cubicBezTo>
                  <a:pt x="189869" y="102001"/>
                  <a:pt x="185344" y="95992"/>
                  <a:pt x="178890" y="95065"/>
                </a:cubicBezTo>
                <a:cubicBezTo>
                  <a:pt x="172437" y="94137"/>
                  <a:pt x="166391" y="98662"/>
                  <a:pt x="165463" y="105116"/>
                </a:cubicBezTo>
                <a:cubicBezTo>
                  <a:pt x="160530" y="139611"/>
                  <a:pt x="130820" y="166131"/>
                  <a:pt x="94953" y="166131"/>
                </a:cubicBezTo>
                <a:cubicBezTo>
                  <a:pt x="75295" y="166131"/>
                  <a:pt x="57491" y="158157"/>
                  <a:pt x="44584" y="145286"/>
                </a:cubicBezTo>
                <a:cubicBezTo>
                  <a:pt x="44509" y="145212"/>
                  <a:pt x="44435" y="145138"/>
                  <a:pt x="44361" y="145063"/>
                </a:cubicBezTo>
                <a:lnTo>
                  <a:pt x="41542" y="142393"/>
                </a:lnTo>
                <a:lnTo>
                  <a:pt x="59309" y="142393"/>
                </a:lnTo>
                <a:cubicBezTo>
                  <a:pt x="65874" y="142393"/>
                  <a:pt x="71178" y="137089"/>
                  <a:pt x="71178" y="130524"/>
                </a:cubicBezTo>
                <a:cubicBezTo>
                  <a:pt x="71178" y="123959"/>
                  <a:pt x="65874" y="118654"/>
                  <a:pt x="59309" y="118654"/>
                </a:cubicBezTo>
                <a:lnTo>
                  <a:pt x="11869" y="118692"/>
                </a:lnTo>
                <a:cubicBezTo>
                  <a:pt x="8716" y="118692"/>
                  <a:pt x="5675" y="119953"/>
                  <a:pt x="3449" y="122215"/>
                </a:cubicBezTo>
                <a:cubicBezTo>
                  <a:pt x="1224" y="124478"/>
                  <a:pt x="-37" y="127482"/>
                  <a:pt x="0" y="130672"/>
                </a:cubicBezTo>
                <a:lnTo>
                  <a:pt x="371" y="177778"/>
                </a:lnTo>
                <a:cubicBezTo>
                  <a:pt x="408" y="184343"/>
                  <a:pt x="5786" y="189610"/>
                  <a:pt x="12351" y="189536"/>
                </a:cubicBezTo>
                <a:cubicBezTo>
                  <a:pt x="18916" y="189461"/>
                  <a:pt x="24183" y="184120"/>
                  <a:pt x="24109" y="177555"/>
                </a:cubicBezTo>
                <a:lnTo>
                  <a:pt x="23961" y="158453"/>
                </a:lnTo>
                <a:lnTo>
                  <a:pt x="27930" y="162199"/>
                </a:lnTo>
                <a:cubicBezTo>
                  <a:pt x="45103" y="179298"/>
                  <a:pt x="68804" y="189907"/>
                  <a:pt x="94953" y="189907"/>
                </a:cubicBezTo>
                <a:cubicBezTo>
                  <a:pt x="142801" y="189907"/>
                  <a:pt x="182377" y="154522"/>
                  <a:pt x="188942" y="108492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7" name="Text 5"/>
          <p:cNvSpPr/>
          <p:nvPr/>
        </p:nvSpPr>
        <p:spPr>
          <a:xfrm>
            <a:off x="807103" y="1519252"/>
            <a:ext cx="5098991" cy="26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Formule de Theis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69720" y="1899065"/>
            <a:ext cx="5241421" cy="873570"/>
          </a:xfrm>
          <a:custGeom>
            <a:avLst/>
            <a:gdLst/>
            <a:ahLst/>
            <a:cxnLst/>
            <a:rect l="l" t="t" r="r" b="b"/>
            <a:pathLst>
              <a:path w="5241421" h="873570">
                <a:moveTo>
                  <a:pt x="75966" y="0"/>
                </a:moveTo>
                <a:lnTo>
                  <a:pt x="5165455" y="0"/>
                </a:lnTo>
                <a:cubicBezTo>
                  <a:pt x="5207410" y="0"/>
                  <a:pt x="5241421" y="34011"/>
                  <a:pt x="5241421" y="75966"/>
                </a:cubicBezTo>
                <a:lnTo>
                  <a:pt x="5241421" y="797604"/>
                </a:lnTo>
                <a:cubicBezTo>
                  <a:pt x="5241421" y="839559"/>
                  <a:pt x="5207410" y="873570"/>
                  <a:pt x="5165455" y="873570"/>
                </a:cubicBezTo>
                <a:lnTo>
                  <a:pt x="75966" y="873570"/>
                </a:lnTo>
                <a:cubicBezTo>
                  <a:pt x="34011" y="873570"/>
                  <a:pt x="0" y="839559"/>
                  <a:pt x="0" y="797604"/>
                </a:cubicBezTo>
                <a:lnTo>
                  <a:pt x="0" y="75966"/>
                </a:lnTo>
                <a:cubicBezTo>
                  <a:pt x="0" y="34039"/>
                  <a:pt x="34039" y="0"/>
                  <a:pt x="75966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678916" y="2050991"/>
            <a:ext cx="5023028" cy="26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46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 = Q/(4πT) × W(u)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3664" y="2392822"/>
            <a:ext cx="5013533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6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avec u = r²S/(4Tt)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69720" y="2886579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69720" y="2886579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rabattement (m)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227224" y="2886579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227224" y="2886579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débit (m³/s)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69720" y="3342355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69720" y="3342355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transmissivité (m²/s)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227224" y="3342355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3227224" y="3342355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coefficient d'emmagasinement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69720" y="3798131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69720" y="3798131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distance (m)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227224" y="3798131"/>
            <a:ext cx="2582729" cy="379813"/>
          </a:xfrm>
          <a:custGeom>
            <a:avLst/>
            <a:gdLst/>
            <a:ahLst/>
            <a:cxnLst/>
            <a:rect l="l" t="t" r="r" b="b"/>
            <a:pathLst>
              <a:path w="2582729" h="379813">
                <a:moveTo>
                  <a:pt x="37981" y="0"/>
                </a:moveTo>
                <a:lnTo>
                  <a:pt x="2544748" y="0"/>
                </a:lnTo>
                <a:cubicBezTo>
                  <a:pt x="2565724" y="0"/>
                  <a:pt x="2582729" y="17005"/>
                  <a:pt x="2582729" y="37981"/>
                </a:cubicBezTo>
                <a:lnTo>
                  <a:pt x="2582729" y="341832"/>
                </a:lnTo>
                <a:cubicBezTo>
                  <a:pt x="2582729" y="362808"/>
                  <a:pt x="2565724" y="379813"/>
                  <a:pt x="2544748" y="379813"/>
                </a:cubicBezTo>
                <a:lnTo>
                  <a:pt x="37981" y="379813"/>
                </a:lnTo>
                <a:cubicBezTo>
                  <a:pt x="17019" y="379813"/>
                  <a:pt x="0" y="362794"/>
                  <a:pt x="0" y="341832"/>
                </a:cubicBezTo>
                <a:lnTo>
                  <a:pt x="0" y="37981"/>
                </a:lnTo>
                <a:cubicBezTo>
                  <a:pt x="0" y="17019"/>
                  <a:pt x="17019" y="0"/>
                  <a:pt x="37981" y="0"/>
                </a:cubicBezTo>
                <a:close/>
              </a:path>
            </a:pathLst>
          </a:custGeom>
          <a:solidFill>
            <a:srgbClr val="34495E">
              <a:alpha val="5098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227224" y="3798131"/>
            <a:ext cx="2658692" cy="379813"/>
          </a:xfrm>
          <a:prstGeom prst="rect">
            <a:avLst/>
          </a:prstGeom>
          <a:noFill/>
          <a:ln/>
        </p:spPr>
        <p:txBody>
          <a:bodyPr wrap="square" lIns="75963" tIns="75963" rIns="75963" bIns="75963" rtlCol="0" anchor="ctr"/>
          <a:lstStyle/>
          <a:p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temps (s)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79813" y="4519776"/>
            <a:ext cx="5621234" cy="2335850"/>
          </a:xfrm>
          <a:custGeom>
            <a:avLst/>
            <a:gdLst/>
            <a:ahLst/>
            <a:cxnLst/>
            <a:rect l="l" t="t" r="r" b="b"/>
            <a:pathLst>
              <a:path w="5621234" h="2335850">
                <a:moveTo>
                  <a:pt x="75962" y="0"/>
                </a:moveTo>
                <a:lnTo>
                  <a:pt x="5545272" y="0"/>
                </a:lnTo>
                <a:cubicBezTo>
                  <a:pt x="5587224" y="0"/>
                  <a:pt x="5621234" y="34009"/>
                  <a:pt x="5621234" y="75962"/>
                </a:cubicBezTo>
                <a:lnTo>
                  <a:pt x="5621234" y="2259889"/>
                </a:lnTo>
                <a:cubicBezTo>
                  <a:pt x="5621234" y="2301841"/>
                  <a:pt x="5587224" y="2335850"/>
                  <a:pt x="5545272" y="2335850"/>
                </a:cubicBezTo>
                <a:lnTo>
                  <a:pt x="75962" y="2335850"/>
                </a:lnTo>
                <a:cubicBezTo>
                  <a:pt x="34009" y="2335850"/>
                  <a:pt x="0" y="2301841"/>
                  <a:pt x="0" y="2259889"/>
                </a:cubicBezTo>
                <a:lnTo>
                  <a:pt x="0" y="75962"/>
                </a:lnTo>
                <a:cubicBezTo>
                  <a:pt x="0" y="34037"/>
                  <a:pt x="34037" y="0"/>
                  <a:pt x="7596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972" dist="37981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93458" y="4747664"/>
            <a:ext cx="189907" cy="189907"/>
          </a:xfrm>
          <a:custGeom>
            <a:avLst/>
            <a:gdLst/>
            <a:ahLst/>
            <a:cxnLst/>
            <a:rect l="l" t="t" r="r" b="b"/>
            <a:pathLst>
              <a:path w="189907" h="189907">
                <a:moveTo>
                  <a:pt x="11869" y="11869"/>
                </a:moveTo>
                <a:cubicBezTo>
                  <a:pt x="18434" y="11869"/>
                  <a:pt x="23738" y="17173"/>
                  <a:pt x="23738" y="23738"/>
                </a:cubicBezTo>
                <a:lnTo>
                  <a:pt x="23738" y="148364"/>
                </a:lnTo>
                <a:cubicBezTo>
                  <a:pt x="23738" y="151629"/>
                  <a:pt x="26409" y="154299"/>
                  <a:pt x="29673" y="154299"/>
                </a:cubicBezTo>
                <a:lnTo>
                  <a:pt x="178037" y="154299"/>
                </a:lnTo>
                <a:cubicBezTo>
                  <a:pt x="184603" y="154299"/>
                  <a:pt x="189907" y="159603"/>
                  <a:pt x="189907" y="166168"/>
                </a:cubicBezTo>
                <a:cubicBezTo>
                  <a:pt x="189907" y="172733"/>
                  <a:pt x="184603" y="178037"/>
                  <a:pt x="178037" y="178037"/>
                </a:cubicBezTo>
                <a:lnTo>
                  <a:pt x="29673" y="178037"/>
                </a:lnTo>
                <a:cubicBezTo>
                  <a:pt x="13279" y="178037"/>
                  <a:pt x="0" y="164759"/>
                  <a:pt x="0" y="148364"/>
                </a:cubicBezTo>
                <a:lnTo>
                  <a:pt x="0" y="23738"/>
                </a:lnTo>
                <a:cubicBezTo>
                  <a:pt x="0" y="17173"/>
                  <a:pt x="5304" y="11869"/>
                  <a:pt x="11869" y="11869"/>
                </a:cubicBezTo>
                <a:close/>
                <a:moveTo>
                  <a:pt x="89019" y="35607"/>
                </a:moveTo>
                <a:cubicBezTo>
                  <a:pt x="91504" y="35607"/>
                  <a:pt x="93878" y="36646"/>
                  <a:pt x="95584" y="38501"/>
                </a:cubicBezTo>
                <a:lnTo>
                  <a:pt x="121956" y="67246"/>
                </a:lnTo>
                <a:lnTo>
                  <a:pt x="139092" y="50073"/>
                </a:lnTo>
                <a:cubicBezTo>
                  <a:pt x="142578" y="46586"/>
                  <a:pt x="148216" y="46586"/>
                  <a:pt x="151666" y="50073"/>
                </a:cubicBezTo>
                <a:lnTo>
                  <a:pt x="175404" y="73811"/>
                </a:lnTo>
                <a:cubicBezTo>
                  <a:pt x="177073" y="75480"/>
                  <a:pt x="178000" y="77743"/>
                  <a:pt x="178000" y="80117"/>
                </a:cubicBezTo>
                <a:lnTo>
                  <a:pt x="178000" y="121659"/>
                </a:lnTo>
                <a:cubicBezTo>
                  <a:pt x="178000" y="126592"/>
                  <a:pt x="174032" y="130561"/>
                  <a:pt x="169098" y="130561"/>
                </a:cubicBezTo>
                <a:lnTo>
                  <a:pt x="56341" y="130561"/>
                </a:lnTo>
                <a:cubicBezTo>
                  <a:pt x="51408" y="130561"/>
                  <a:pt x="47440" y="126592"/>
                  <a:pt x="47440" y="121659"/>
                </a:cubicBezTo>
                <a:lnTo>
                  <a:pt x="47440" y="80117"/>
                </a:lnTo>
                <a:cubicBezTo>
                  <a:pt x="47440" y="77891"/>
                  <a:pt x="48293" y="75740"/>
                  <a:pt x="49776" y="74108"/>
                </a:cubicBezTo>
                <a:lnTo>
                  <a:pt x="82416" y="38501"/>
                </a:lnTo>
                <a:cubicBezTo>
                  <a:pt x="84086" y="36646"/>
                  <a:pt x="86496" y="35607"/>
                  <a:pt x="88982" y="35607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5" name="Text 23"/>
          <p:cNvSpPr/>
          <p:nvPr/>
        </p:nvSpPr>
        <p:spPr>
          <a:xfrm>
            <a:off x="807103" y="4709682"/>
            <a:ext cx="5098991" cy="26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Principe d'Interprétation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69720" y="5089495"/>
            <a:ext cx="5317383" cy="246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méthode utilise la superposition des courbes log-log: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69720" y="5469308"/>
            <a:ext cx="227888" cy="227888"/>
          </a:xfrm>
          <a:custGeom>
            <a:avLst/>
            <a:gdLst/>
            <a:ahLst/>
            <a:cxnLst/>
            <a:rect l="l" t="t" r="r" b="b"/>
            <a:pathLst>
              <a:path w="227888" h="227888">
                <a:moveTo>
                  <a:pt x="113944" y="0"/>
                </a:moveTo>
                <a:lnTo>
                  <a:pt x="113944" y="0"/>
                </a:lnTo>
                <a:cubicBezTo>
                  <a:pt x="176831" y="0"/>
                  <a:pt x="227888" y="51057"/>
                  <a:pt x="227888" y="113944"/>
                </a:cubicBezTo>
                <a:lnTo>
                  <a:pt x="227888" y="113944"/>
                </a:lnTo>
                <a:cubicBezTo>
                  <a:pt x="227888" y="176831"/>
                  <a:pt x="176831" y="227888"/>
                  <a:pt x="113944" y="227888"/>
                </a:cubicBezTo>
                <a:lnTo>
                  <a:pt x="113944" y="227888"/>
                </a:lnTo>
                <a:cubicBezTo>
                  <a:pt x="51057" y="227888"/>
                  <a:pt x="0" y="176831"/>
                  <a:pt x="0" y="113944"/>
                </a:cubicBezTo>
                <a:lnTo>
                  <a:pt x="0" y="113944"/>
                </a:lnTo>
                <a:cubicBezTo>
                  <a:pt x="0" y="51057"/>
                  <a:pt x="51057" y="0"/>
                  <a:pt x="11394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8" name="Text 26"/>
          <p:cNvSpPr/>
          <p:nvPr/>
        </p:nvSpPr>
        <p:spPr>
          <a:xfrm>
            <a:off x="536486" y="5469308"/>
            <a:ext cx="294355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73570" y="5450318"/>
            <a:ext cx="3940561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Tracer la courbe expérimentale s = f(r²/t) sur papier log-log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569720" y="5792150"/>
            <a:ext cx="227888" cy="227888"/>
          </a:xfrm>
          <a:custGeom>
            <a:avLst/>
            <a:gdLst/>
            <a:ahLst/>
            <a:cxnLst/>
            <a:rect l="l" t="t" r="r" b="b"/>
            <a:pathLst>
              <a:path w="227888" h="227888">
                <a:moveTo>
                  <a:pt x="113944" y="0"/>
                </a:moveTo>
                <a:lnTo>
                  <a:pt x="113944" y="0"/>
                </a:lnTo>
                <a:cubicBezTo>
                  <a:pt x="176831" y="0"/>
                  <a:pt x="227888" y="51057"/>
                  <a:pt x="227888" y="113944"/>
                </a:cubicBezTo>
                <a:lnTo>
                  <a:pt x="227888" y="113944"/>
                </a:lnTo>
                <a:cubicBezTo>
                  <a:pt x="227888" y="176831"/>
                  <a:pt x="176831" y="227888"/>
                  <a:pt x="113944" y="227888"/>
                </a:cubicBezTo>
                <a:lnTo>
                  <a:pt x="113944" y="227888"/>
                </a:lnTo>
                <a:cubicBezTo>
                  <a:pt x="51057" y="227888"/>
                  <a:pt x="0" y="176831"/>
                  <a:pt x="0" y="113944"/>
                </a:cubicBezTo>
                <a:lnTo>
                  <a:pt x="0" y="113944"/>
                </a:lnTo>
                <a:cubicBezTo>
                  <a:pt x="0" y="51057"/>
                  <a:pt x="51057" y="0"/>
                  <a:pt x="11394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1" name="Text 29"/>
          <p:cNvSpPr/>
          <p:nvPr/>
        </p:nvSpPr>
        <p:spPr>
          <a:xfrm>
            <a:off x="536486" y="5792150"/>
            <a:ext cx="294355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73570" y="5773159"/>
            <a:ext cx="2677682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Superposer à la courbe type W(u) = f(u)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69720" y="6114991"/>
            <a:ext cx="227888" cy="227888"/>
          </a:xfrm>
          <a:custGeom>
            <a:avLst/>
            <a:gdLst/>
            <a:ahLst/>
            <a:cxnLst/>
            <a:rect l="l" t="t" r="r" b="b"/>
            <a:pathLst>
              <a:path w="227888" h="227888">
                <a:moveTo>
                  <a:pt x="113944" y="0"/>
                </a:moveTo>
                <a:lnTo>
                  <a:pt x="113944" y="0"/>
                </a:lnTo>
                <a:cubicBezTo>
                  <a:pt x="176831" y="0"/>
                  <a:pt x="227888" y="51057"/>
                  <a:pt x="227888" y="113944"/>
                </a:cubicBezTo>
                <a:lnTo>
                  <a:pt x="227888" y="113944"/>
                </a:lnTo>
                <a:cubicBezTo>
                  <a:pt x="227888" y="176831"/>
                  <a:pt x="176831" y="227888"/>
                  <a:pt x="113944" y="227888"/>
                </a:cubicBezTo>
                <a:lnTo>
                  <a:pt x="113944" y="227888"/>
                </a:lnTo>
                <a:cubicBezTo>
                  <a:pt x="51057" y="227888"/>
                  <a:pt x="0" y="176831"/>
                  <a:pt x="0" y="113944"/>
                </a:cubicBezTo>
                <a:lnTo>
                  <a:pt x="0" y="113944"/>
                </a:lnTo>
                <a:cubicBezTo>
                  <a:pt x="0" y="51057"/>
                  <a:pt x="51057" y="0"/>
                  <a:pt x="11394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4" name="Text 32"/>
          <p:cNvSpPr/>
          <p:nvPr/>
        </p:nvSpPr>
        <p:spPr>
          <a:xfrm>
            <a:off x="536486" y="6114991"/>
            <a:ext cx="294355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73570" y="6096000"/>
            <a:ext cx="2421308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Choisir un point de correspondance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569720" y="6437832"/>
            <a:ext cx="227888" cy="227888"/>
          </a:xfrm>
          <a:custGeom>
            <a:avLst/>
            <a:gdLst/>
            <a:ahLst/>
            <a:cxnLst/>
            <a:rect l="l" t="t" r="r" b="b"/>
            <a:pathLst>
              <a:path w="227888" h="227888">
                <a:moveTo>
                  <a:pt x="113944" y="0"/>
                </a:moveTo>
                <a:lnTo>
                  <a:pt x="113944" y="0"/>
                </a:lnTo>
                <a:cubicBezTo>
                  <a:pt x="176831" y="0"/>
                  <a:pt x="227888" y="51057"/>
                  <a:pt x="227888" y="113944"/>
                </a:cubicBezTo>
                <a:lnTo>
                  <a:pt x="227888" y="113944"/>
                </a:lnTo>
                <a:cubicBezTo>
                  <a:pt x="227888" y="176831"/>
                  <a:pt x="176831" y="227888"/>
                  <a:pt x="113944" y="227888"/>
                </a:cubicBezTo>
                <a:lnTo>
                  <a:pt x="113944" y="227888"/>
                </a:lnTo>
                <a:cubicBezTo>
                  <a:pt x="51057" y="227888"/>
                  <a:pt x="0" y="176831"/>
                  <a:pt x="0" y="113944"/>
                </a:cubicBezTo>
                <a:lnTo>
                  <a:pt x="0" y="113944"/>
                </a:lnTo>
                <a:cubicBezTo>
                  <a:pt x="0" y="51057"/>
                  <a:pt x="51057" y="0"/>
                  <a:pt x="113944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7" name="Text 35"/>
          <p:cNvSpPr/>
          <p:nvPr/>
        </p:nvSpPr>
        <p:spPr>
          <a:xfrm>
            <a:off x="536486" y="6437832"/>
            <a:ext cx="294355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7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73570" y="6418841"/>
            <a:ext cx="2278879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Calculer T et S par les translations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188728" y="1329346"/>
            <a:ext cx="5621234" cy="2506766"/>
          </a:xfrm>
          <a:custGeom>
            <a:avLst/>
            <a:gdLst/>
            <a:ahLst/>
            <a:cxnLst/>
            <a:rect l="l" t="t" r="r" b="b"/>
            <a:pathLst>
              <a:path w="5621234" h="2506766">
                <a:moveTo>
                  <a:pt x="75955" y="0"/>
                </a:moveTo>
                <a:lnTo>
                  <a:pt x="5545279" y="0"/>
                </a:lnTo>
                <a:cubicBezTo>
                  <a:pt x="5587227" y="0"/>
                  <a:pt x="5621234" y="34006"/>
                  <a:pt x="5621234" y="75955"/>
                </a:cubicBezTo>
                <a:lnTo>
                  <a:pt x="5621234" y="2430811"/>
                </a:lnTo>
                <a:cubicBezTo>
                  <a:pt x="5621234" y="2472760"/>
                  <a:pt x="5587227" y="2506766"/>
                  <a:pt x="5545279" y="2506766"/>
                </a:cubicBezTo>
                <a:lnTo>
                  <a:pt x="75955" y="2506766"/>
                </a:lnTo>
                <a:cubicBezTo>
                  <a:pt x="34006" y="2506766"/>
                  <a:pt x="0" y="2472760"/>
                  <a:pt x="0" y="2430811"/>
                </a:cubicBezTo>
                <a:lnTo>
                  <a:pt x="0" y="75955"/>
                </a:lnTo>
                <a:cubicBezTo>
                  <a:pt x="0" y="34034"/>
                  <a:pt x="34034" y="0"/>
                  <a:pt x="7595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6972" dist="37981" dir="5400000">
              <a:srgbClr val="000000">
                <a:alpha val="10196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402373" y="1557234"/>
            <a:ext cx="189907" cy="189907"/>
          </a:xfrm>
          <a:custGeom>
            <a:avLst/>
            <a:gdLst/>
            <a:ahLst/>
            <a:cxnLst/>
            <a:rect l="l" t="t" r="r" b="b"/>
            <a:pathLst>
              <a:path w="189907" h="189907">
                <a:moveTo>
                  <a:pt x="94953" y="189907"/>
                </a:moveTo>
                <a:cubicBezTo>
                  <a:pt x="147359" y="189907"/>
                  <a:pt x="189907" y="147359"/>
                  <a:pt x="189907" y="94953"/>
                </a:cubicBezTo>
                <a:cubicBezTo>
                  <a:pt x="189907" y="42547"/>
                  <a:pt x="147359" y="0"/>
                  <a:pt x="94953" y="0"/>
                </a:cubicBezTo>
                <a:cubicBezTo>
                  <a:pt x="42547" y="0"/>
                  <a:pt x="0" y="42547"/>
                  <a:pt x="0" y="94953"/>
                </a:cubicBezTo>
                <a:cubicBezTo>
                  <a:pt x="0" y="147359"/>
                  <a:pt x="42547" y="189907"/>
                  <a:pt x="94953" y="189907"/>
                </a:cubicBezTo>
                <a:close/>
                <a:moveTo>
                  <a:pt x="126258" y="78893"/>
                </a:moveTo>
                <a:lnTo>
                  <a:pt x="96585" y="126369"/>
                </a:lnTo>
                <a:cubicBezTo>
                  <a:pt x="95027" y="128855"/>
                  <a:pt x="92357" y="130412"/>
                  <a:pt x="89427" y="130561"/>
                </a:cubicBezTo>
                <a:cubicBezTo>
                  <a:pt x="86496" y="130709"/>
                  <a:pt x="83678" y="129374"/>
                  <a:pt x="81934" y="127000"/>
                </a:cubicBezTo>
                <a:lnTo>
                  <a:pt x="64131" y="103262"/>
                </a:lnTo>
                <a:cubicBezTo>
                  <a:pt x="61163" y="99330"/>
                  <a:pt x="61979" y="93766"/>
                  <a:pt x="65911" y="90799"/>
                </a:cubicBezTo>
                <a:cubicBezTo>
                  <a:pt x="69843" y="87832"/>
                  <a:pt x="75406" y="88648"/>
                  <a:pt x="78374" y="92579"/>
                </a:cubicBezTo>
                <a:lnTo>
                  <a:pt x="88388" y="105932"/>
                </a:lnTo>
                <a:lnTo>
                  <a:pt x="111162" y="69472"/>
                </a:lnTo>
                <a:cubicBezTo>
                  <a:pt x="113758" y="65317"/>
                  <a:pt x="119248" y="64019"/>
                  <a:pt x="123439" y="66653"/>
                </a:cubicBezTo>
                <a:cubicBezTo>
                  <a:pt x="127631" y="69286"/>
                  <a:pt x="128892" y="74739"/>
                  <a:pt x="126258" y="7893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1" name="Text 39"/>
          <p:cNvSpPr/>
          <p:nvPr/>
        </p:nvSpPr>
        <p:spPr>
          <a:xfrm>
            <a:off x="6616018" y="1519252"/>
            <a:ext cx="5098991" cy="26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Hypothèses de Theis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435606" y="1937047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Text 41"/>
          <p:cNvSpPr/>
          <p:nvPr/>
        </p:nvSpPr>
        <p:spPr>
          <a:xfrm>
            <a:off x="6644504" y="1899065"/>
            <a:ext cx="2107963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homogène et isotrope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35606" y="2240897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644504" y="2202916"/>
            <a:ext cx="2069981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Épaisseur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constante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et saturée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435606" y="2544748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7" name="Text 45"/>
          <p:cNvSpPr/>
          <p:nvPr/>
        </p:nvSpPr>
        <p:spPr>
          <a:xfrm>
            <a:off x="6644504" y="2506766"/>
            <a:ext cx="1984523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Extension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infinie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 l'aquifère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435606" y="2848598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9" name="Text 47"/>
          <p:cNvSpPr/>
          <p:nvPr/>
        </p:nvSpPr>
        <p:spPr>
          <a:xfrm>
            <a:off x="6644504" y="2810617"/>
            <a:ext cx="2032000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Puits de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diamètre infinitésimal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435606" y="3152449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1" name="Text 49"/>
          <p:cNvSpPr/>
          <p:nvPr/>
        </p:nvSpPr>
        <p:spPr>
          <a:xfrm>
            <a:off x="6644504" y="3114467"/>
            <a:ext cx="1034991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Débit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constant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35606" y="3456299"/>
            <a:ext cx="75963" cy="151925"/>
          </a:xfrm>
          <a:custGeom>
            <a:avLst/>
            <a:gdLst/>
            <a:ahLst/>
            <a:cxnLst/>
            <a:rect l="l" t="t" r="r" b="b"/>
            <a:pathLst>
              <a:path w="75963" h="151925">
                <a:moveTo>
                  <a:pt x="73322" y="69257"/>
                </a:moveTo>
                <a:cubicBezTo>
                  <a:pt x="77031" y="72966"/>
                  <a:pt x="77031" y="78989"/>
                  <a:pt x="73322" y="82698"/>
                </a:cubicBezTo>
                <a:lnTo>
                  <a:pt x="25845" y="130175"/>
                </a:lnTo>
                <a:cubicBezTo>
                  <a:pt x="22136" y="133884"/>
                  <a:pt x="16112" y="133884"/>
                  <a:pt x="12403" y="130175"/>
                </a:cubicBezTo>
                <a:cubicBezTo>
                  <a:pt x="8694" y="126466"/>
                  <a:pt x="8694" y="120442"/>
                  <a:pt x="12403" y="116733"/>
                </a:cubicBezTo>
                <a:lnTo>
                  <a:pt x="53174" y="75963"/>
                </a:lnTo>
                <a:lnTo>
                  <a:pt x="12433" y="35192"/>
                </a:lnTo>
                <a:cubicBezTo>
                  <a:pt x="8724" y="31483"/>
                  <a:pt x="8724" y="25459"/>
                  <a:pt x="12433" y="21750"/>
                </a:cubicBezTo>
                <a:cubicBezTo>
                  <a:pt x="16142" y="18041"/>
                  <a:pt x="22166" y="18041"/>
                  <a:pt x="25875" y="21750"/>
                </a:cubicBezTo>
                <a:lnTo>
                  <a:pt x="73351" y="69227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3" name="Text 51"/>
          <p:cNvSpPr/>
          <p:nvPr/>
        </p:nvSpPr>
        <p:spPr>
          <a:xfrm>
            <a:off x="6644504" y="3418318"/>
            <a:ext cx="2145944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Nappe </a:t>
            </a:r>
            <a:pPr>
              <a:lnSpc>
                <a:spcPct val="130000"/>
              </a:lnSpc>
            </a:pPr>
            <a:r>
              <a:rPr lang="en-US" sz="11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captive</a:t>
            </a:r>
            <a:pPr>
              <a:lnSpc>
                <a:spcPct val="130000"/>
              </a:lnSpc>
            </a:pPr>
            <a:r>
              <a:rPr lang="en-US" sz="1196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(pas de vidange)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188728" y="3988037"/>
            <a:ext cx="5621234" cy="2867589"/>
          </a:xfrm>
          <a:custGeom>
            <a:avLst/>
            <a:gdLst/>
            <a:ahLst/>
            <a:cxnLst/>
            <a:rect l="l" t="t" r="r" b="b"/>
            <a:pathLst>
              <a:path w="5621234" h="2867589">
                <a:moveTo>
                  <a:pt x="75962" y="0"/>
                </a:moveTo>
                <a:lnTo>
                  <a:pt x="5545271" y="0"/>
                </a:lnTo>
                <a:cubicBezTo>
                  <a:pt x="5587224" y="0"/>
                  <a:pt x="5621234" y="34010"/>
                  <a:pt x="5621234" y="75962"/>
                </a:cubicBezTo>
                <a:lnTo>
                  <a:pt x="5621234" y="2791626"/>
                </a:lnTo>
                <a:cubicBezTo>
                  <a:pt x="5621234" y="2833579"/>
                  <a:pt x="5587224" y="2867589"/>
                  <a:pt x="5545271" y="2867589"/>
                </a:cubicBezTo>
                <a:lnTo>
                  <a:pt x="75962" y="2867589"/>
                </a:lnTo>
                <a:cubicBezTo>
                  <a:pt x="34010" y="2867589"/>
                  <a:pt x="0" y="2833579"/>
                  <a:pt x="0" y="2791626"/>
                </a:cubicBezTo>
                <a:lnTo>
                  <a:pt x="0" y="75962"/>
                </a:lnTo>
                <a:cubicBezTo>
                  <a:pt x="0" y="34038"/>
                  <a:pt x="34038" y="0"/>
                  <a:pt x="75962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55" name="Shape 53"/>
          <p:cNvSpPr/>
          <p:nvPr/>
        </p:nvSpPr>
        <p:spPr>
          <a:xfrm>
            <a:off x="6378634" y="4215925"/>
            <a:ext cx="237383" cy="189907"/>
          </a:xfrm>
          <a:custGeom>
            <a:avLst/>
            <a:gdLst/>
            <a:ahLst/>
            <a:cxnLst/>
            <a:rect l="l" t="t" r="r" b="b"/>
            <a:pathLst>
              <a:path w="237383" h="189907">
                <a:moveTo>
                  <a:pt x="23738" y="35607"/>
                </a:moveTo>
                <a:cubicBezTo>
                  <a:pt x="23738" y="22514"/>
                  <a:pt x="34383" y="11869"/>
                  <a:pt x="47477" y="11869"/>
                </a:cubicBezTo>
                <a:lnTo>
                  <a:pt x="189907" y="11869"/>
                </a:lnTo>
                <a:cubicBezTo>
                  <a:pt x="203000" y="11869"/>
                  <a:pt x="213645" y="22514"/>
                  <a:pt x="213645" y="35607"/>
                </a:cubicBezTo>
                <a:lnTo>
                  <a:pt x="213645" y="124626"/>
                </a:lnTo>
                <a:lnTo>
                  <a:pt x="189907" y="124626"/>
                </a:lnTo>
                <a:lnTo>
                  <a:pt x="189907" y="35607"/>
                </a:lnTo>
                <a:lnTo>
                  <a:pt x="47477" y="35607"/>
                </a:lnTo>
                <a:lnTo>
                  <a:pt x="47477" y="124626"/>
                </a:lnTo>
                <a:lnTo>
                  <a:pt x="23738" y="124626"/>
                </a:lnTo>
                <a:lnTo>
                  <a:pt x="23738" y="35607"/>
                </a:lnTo>
                <a:close/>
                <a:moveTo>
                  <a:pt x="0" y="149551"/>
                </a:moveTo>
                <a:cubicBezTo>
                  <a:pt x="0" y="145620"/>
                  <a:pt x="3190" y="142430"/>
                  <a:pt x="7121" y="142430"/>
                </a:cubicBezTo>
                <a:lnTo>
                  <a:pt x="230262" y="142430"/>
                </a:lnTo>
                <a:cubicBezTo>
                  <a:pt x="234193" y="142430"/>
                  <a:pt x="237383" y="145620"/>
                  <a:pt x="237383" y="149551"/>
                </a:cubicBezTo>
                <a:cubicBezTo>
                  <a:pt x="237383" y="165278"/>
                  <a:pt x="224624" y="178037"/>
                  <a:pt x="208897" y="178037"/>
                </a:cubicBezTo>
                <a:lnTo>
                  <a:pt x="28486" y="178037"/>
                </a:lnTo>
                <a:cubicBezTo>
                  <a:pt x="12759" y="178037"/>
                  <a:pt x="0" y="165278"/>
                  <a:pt x="0" y="149551"/>
                </a:cubicBezTo>
                <a:close/>
                <a:moveTo>
                  <a:pt x="104226" y="77520"/>
                </a:moveTo>
                <a:lnTo>
                  <a:pt x="92728" y="89019"/>
                </a:lnTo>
                <a:lnTo>
                  <a:pt x="104226" y="100517"/>
                </a:lnTo>
                <a:cubicBezTo>
                  <a:pt x="107713" y="104004"/>
                  <a:pt x="107713" y="109641"/>
                  <a:pt x="104226" y="113091"/>
                </a:cubicBezTo>
                <a:cubicBezTo>
                  <a:pt x="100739" y="116540"/>
                  <a:pt x="95102" y="116577"/>
                  <a:pt x="91652" y="113091"/>
                </a:cubicBezTo>
                <a:lnTo>
                  <a:pt x="73848" y="95287"/>
                </a:lnTo>
                <a:cubicBezTo>
                  <a:pt x="70362" y="91801"/>
                  <a:pt x="70362" y="86163"/>
                  <a:pt x="73848" y="82713"/>
                </a:cubicBezTo>
                <a:lnTo>
                  <a:pt x="91652" y="64909"/>
                </a:lnTo>
                <a:cubicBezTo>
                  <a:pt x="95139" y="61423"/>
                  <a:pt x="100777" y="61423"/>
                  <a:pt x="104226" y="64909"/>
                </a:cubicBezTo>
                <a:cubicBezTo>
                  <a:pt x="107676" y="68396"/>
                  <a:pt x="107713" y="74034"/>
                  <a:pt x="104226" y="77483"/>
                </a:cubicBezTo>
                <a:close/>
                <a:moveTo>
                  <a:pt x="145768" y="64909"/>
                </a:moveTo>
                <a:lnTo>
                  <a:pt x="163572" y="82713"/>
                </a:lnTo>
                <a:cubicBezTo>
                  <a:pt x="167058" y="86200"/>
                  <a:pt x="167058" y="91838"/>
                  <a:pt x="163572" y="95287"/>
                </a:cubicBezTo>
                <a:lnTo>
                  <a:pt x="145768" y="113091"/>
                </a:lnTo>
                <a:cubicBezTo>
                  <a:pt x="142282" y="116577"/>
                  <a:pt x="136644" y="116577"/>
                  <a:pt x="133194" y="113091"/>
                </a:cubicBezTo>
                <a:cubicBezTo>
                  <a:pt x="129745" y="109604"/>
                  <a:pt x="129708" y="103966"/>
                  <a:pt x="133194" y="100517"/>
                </a:cubicBezTo>
                <a:lnTo>
                  <a:pt x="144692" y="89019"/>
                </a:lnTo>
                <a:lnTo>
                  <a:pt x="133194" y="77520"/>
                </a:lnTo>
                <a:cubicBezTo>
                  <a:pt x="129708" y="74034"/>
                  <a:pt x="129708" y="68396"/>
                  <a:pt x="133194" y="64947"/>
                </a:cubicBezTo>
                <a:cubicBezTo>
                  <a:pt x="136681" y="61497"/>
                  <a:pt x="142319" y="61460"/>
                  <a:pt x="145768" y="64947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6" name="Text 54"/>
          <p:cNvSpPr/>
          <p:nvPr/>
        </p:nvSpPr>
        <p:spPr>
          <a:xfrm>
            <a:off x="6616018" y="4177944"/>
            <a:ext cx="5098991" cy="265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Logiciel OUAIP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378634" y="4557757"/>
            <a:ext cx="5317383" cy="246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Utilisé au Maroc pour l'interprétation automatisée: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407120" y="4956561"/>
            <a:ext cx="132935" cy="151925"/>
          </a:xfrm>
          <a:custGeom>
            <a:avLst/>
            <a:gdLst/>
            <a:ahLst/>
            <a:cxnLst/>
            <a:rect l="l" t="t" r="r" b="b"/>
            <a:pathLst>
              <a:path w="132935" h="151925">
                <a:moveTo>
                  <a:pt x="129018" y="20801"/>
                </a:moveTo>
                <a:cubicBezTo>
                  <a:pt x="133261" y="23887"/>
                  <a:pt x="134211" y="29821"/>
                  <a:pt x="131125" y="34064"/>
                </a:cubicBezTo>
                <a:lnTo>
                  <a:pt x="55162" y="138513"/>
                </a:lnTo>
                <a:cubicBezTo>
                  <a:pt x="53530" y="140768"/>
                  <a:pt x="51008" y="142163"/>
                  <a:pt x="48218" y="142400"/>
                </a:cubicBezTo>
                <a:cubicBezTo>
                  <a:pt x="45429" y="142638"/>
                  <a:pt x="42729" y="141599"/>
                  <a:pt x="40771" y="139641"/>
                </a:cubicBezTo>
                <a:lnTo>
                  <a:pt x="2789" y="101659"/>
                </a:lnTo>
                <a:cubicBezTo>
                  <a:pt x="-920" y="97950"/>
                  <a:pt x="-920" y="91927"/>
                  <a:pt x="2789" y="88218"/>
                </a:cubicBezTo>
                <a:cubicBezTo>
                  <a:pt x="6498" y="84508"/>
                  <a:pt x="12522" y="84508"/>
                  <a:pt x="16231" y="88218"/>
                </a:cubicBezTo>
                <a:lnTo>
                  <a:pt x="46349" y="118336"/>
                </a:lnTo>
                <a:lnTo>
                  <a:pt x="115784" y="22878"/>
                </a:lnTo>
                <a:cubicBezTo>
                  <a:pt x="118870" y="18635"/>
                  <a:pt x="124804" y="17685"/>
                  <a:pt x="129047" y="2077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9" name="Text 57"/>
          <p:cNvSpPr/>
          <p:nvPr/>
        </p:nvSpPr>
        <p:spPr>
          <a:xfrm>
            <a:off x="6644504" y="4918579"/>
            <a:ext cx="2677682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Ajustement par optimisation numérique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407120" y="5260411"/>
            <a:ext cx="132935" cy="151925"/>
          </a:xfrm>
          <a:custGeom>
            <a:avLst/>
            <a:gdLst/>
            <a:ahLst/>
            <a:cxnLst/>
            <a:rect l="l" t="t" r="r" b="b"/>
            <a:pathLst>
              <a:path w="132935" h="151925">
                <a:moveTo>
                  <a:pt x="129018" y="20801"/>
                </a:moveTo>
                <a:cubicBezTo>
                  <a:pt x="133261" y="23887"/>
                  <a:pt x="134211" y="29821"/>
                  <a:pt x="131125" y="34064"/>
                </a:cubicBezTo>
                <a:lnTo>
                  <a:pt x="55162" y="138513"/>
                </a:lnTo>
                <a:cubicBezTo>
                  <a:pt x="53530" y="140768"/>
                  <a:pt x="51008" y="142163"/>
                  <a:pt x="48218" y="142400"/>
                </a:cubicBezTo>
                <a:cubicBezTo>
                  <a:pt x="45429" y="142638"/>
                  <a:pt x="42729" y="141599"/>
                  <a:pt x="40771" y="139641"/>
                </a:cubicBezTo>
                <a:lnTo>
                  <a:pt x="2789" y="101659"/>
                </a:lnTo>
                <a:cubicBezTo>
                  <a:pt x="-920" y="97950"/>
                  <a:pt x="-920" y="91927"/>
                  <a:pt x="2789" y="88218"/>
                </a:cubicBezTo>
                <a:cubicBezTo>
                  <a:pt x="6498" y="84508"/>
                  <a:pt x="12522" y="84508"/>
                  <a:pt x="16231" y="88218"/>
                </a:cubicBezTo>
                <a:lnTo>
                  <a:pt x="46349" y="118336"/>
                </a:lnTo>
                <a:lnTo>
                  <a:pt x="115784" y="22878"/>
                </a:lnTo>
                <a:cubicBezTo>
                  <a:pt x="118870" y="18635"/>
                  <a:pt x="124804" y="17685"/>
                  <a:pt x="129047" y="2077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61" name="Text 59"/>
          <p:cNvSpPr/>
          <p:nvPr/>
        </p:nvSpPr>
        <p:spPr>
          <a:xfrm>
            <a:off x="6644504" y="5222430"/>
            <a:ext cx="2734654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Prise en compte des effets perturbateurs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407120" y="5564262"/>
            <a:ext cx="132935" cy="151925"/>
          </a:xfrm>
          <a:custGeom>
            <a:avLst/>
            <a:gdLst/>
            <a:ahLst/>
            <a:cxnLst/>
            <a:rect l="l" t="t" r="r" b="b"/>
            <a:pathLst>
              <a:path w="132935" h="151925">
                <a:moveTo>
                  <a:pt x="129018" y="20801"/>
                </a:moveTo>
                <a:cubicBezTo>
                  <a:pt x="133261" y="23887"/>
                  <a:pt x="134211" y="29821"/>
                  <a:pt x="131125" y="34064"/>
                </a:cubicBezTo>
                <a:lnTo>
                  <a:pt x="55162" y="138513"/>
                </a:lnTo>
                <a:cubicBezTo>
                  <a:pt x="53530" y="140768"/>
                  <a:pt x="51008" y="142163"/>
                  <a:pt x="48218" y="142400"/>
                </a:cubicBezTo>
                <a:cubicBezTo>
                  <a:pt x="45429" y="142638"/>
                  <a:pt x="42729" y="141599"/>
                  <a:pt x="40771" y="139641"/>
                </a:cubicBezTo>
                <a:lnTo>
                  <a:pt x="2789" y="101659"/>
                </a:lnTo>
                <a:cubicBezTo>
                  <a:pt x="-920" y="97950"/>
                  <a:pt x="-920" y="91927"/>
                  <a:pt x="2789" y="88218"/>
                </a:cubicBezTo>
                <a:cubicBezTo>
                  <a:pt x="6498" y="84508"/>
                  <a:pt x="12522" y="84508"/>
                  <a:pt x="16231" y="88218"/>
                </a:cubicBezTo>
                <a:lnTo>
                  <a:pt x="46349" y="118336"/>
                </a:lnTo>
                <a:lnTo>
                  <a:pt x="115784" y="22878"/>
                </a:lnTo>
                <a:cubicBezTo>
                  <a:pt x="118870" y="18635"/>
                  <a:pt x="124804" y="17685"/>
                  <a:pt x="129047" y="2077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63" name="Text 61"/>
          <p:cNvSpPr/>
          <p:nvPr/>
        </p:nvSpPr>
        <p:spPr>
          <a:xfrm>
            <a:off x="6644504" y="5526280"/>
            <a:ext cx="1908561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Gestion des débits variables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407120" y="5868112"/>
            <a:ext cx="132935" cy="151925"/>
          </a:xfrm>
          <a:custGeom>
            <a:avLst/>
            <a:gdLst/>
            <a:ahLst/>
            <a:cxnLst/>
            <a:rect l="l" t="t" r="r" b="b"/>
            <a:pathLst>
              <a:path w="132935" h="151925">
                <a:moveTo>
                  <a:pt x="129018" y="20801"/>
                </a:moveTo>
                <a:cubicBezTo>
                  <a:pt x="133261" y="23887"/>
                  <a:pt x="134211" y="29821"/>
                  <a:pt x="131125" y="34064"/>
                </a:cubicBezTo>
                <a:lnTo>
                  <a:pt x="55162" y="138513"/>
                </a:lnTo>
                <a:cubicBezTo>
                  <a:pt x="53530" y="140768"/>
                  <a:pt x="51008" y="142163"/>
                  <a:pt x="48218" y="142400"/>
                </a:cubicBezTo>
                <a:cubicBezTo>
                  <a:pt x="45429" y="142638"/>
                  <a:pt x="42729" y="141599"/>
                  <a:pt x="40771" y="139641"/>
                </a:cubicBezTo>
                <a:lnTo>
                  <a:pt x="2789" y="101659"/>
                </a:lnTo>
                <a:cubicBezTo>
                  <a:pt x="-920" y="97950"/>
                  <a:pt x="-920" y="91927"/>
                  <a:pt x="2789" y="88218"/>
                </a:cubicBezTo>
                <a:cubicBezTo>
                  <a:pt x="6498" y="84508"/>
                  <a:pt x="12522" y="84508"/>
                  <a:pt x="16231" y="88218"/>
                </a:cubicBezTo>
                <a:lnTo>
                  <a:pt x="46349" y="118336"/>
                </a:lnTo>
                <a:lnTo>
                  <a:pt x="115784" y="22878"/>
                </a:lnTo>
                <a:cubicBezTo>
                  <a:pt x="118870" y="18635"/>
                  <a:pt x="124804" y="17685"/>
                  <a:pt x="129047" y="20771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65" name="Text 63"/>
          <p:cNvSpPr/>
          <p:nvPr/>
        </p:nvSpPr>
        <p:spPr>
          <a:xfrm>
            <a:off x="6644504" y="5830131"/>
            <a:ext cx="2335850" cy="227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6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Détection des limites hydrauliques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6644" y="326644"/>
            <a:ext cx="11604040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spc="51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 02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6644" y="555295"/>
            <a:ext cx="11685701" cy="326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15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Méthode de Cooper-Jacob et Applications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6644" y="979933"/>
            <a:ext cx="653289" cy="32664"/>
          </a:xfrm>
          <a:custGeom>
            <a:avLst/>
            <a:gdLst/>
            <a:ahLst/>
            <a:cxnLst/>
            <a:rect l="l" t="t" r="r" b="b"/>
            <a:pathLst>
              <a:path w="653289" h="32664">
                <a:moveTo>
                  <a:pt x="0" y="0"/>
                </a:moveTo>
                <a:lnTo>
                  <a:pt x="653289" y="0"/>
                </a:lnTo>
                <a:lnTo>
                  <a:pt x="653289" y="32664"/>
                </a:lnTo>
                <a:lnTo>
                  <a:pt x="0" y="32664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5" name="Shape 3"/>
          <p:cNvSpPr/>
          <p:nvPr/>
        </p:nvSpPr>
        <p:spPr>
          <a:xfrm>
            <a:off x="326644" y="1143255"/>
            <a:ext cx="5691778" cy="1747547"/>
          </a:xfrm>
          <a:custGeom>
            <a:avLst/>
            <a:gdLst/>
            <a:ahLst/>
            <a:cxnLst/>
            <a:rect l="l" t="t" r="r" b="b"/>
            <a:pathLst>
              <a:path w="5691778" h="1747547">
                <a:moveTo>
                  <a:pt x="65323" y="0"/>
                </a:moveTo>
                <a:lnTo>
                  <a:pt x="5626454" y="0"/>
                </a:lnTo>
                <a:cubicBezTo>
                  <a:pt x="5662531" y="0"/>
                  <a:pt x="5691778" y="29246"/>
                  <a:pt x="5691778" y="65323"/>
                </a:cubicBezTo>
                <a:lnTo>
                  <a:pt x="5691778" y="1682224"/>
                </a:lnTo>
                <a:cubicBezTo>
                  <a:pt x="5691778" y="1718301"/>
                  <a:pt x="5662531" y="1747547"/>
                  <a:pt x="5626454" y="1747547"/>
                </a:cubicBezTo>
                <a:lnTo>
                  <a:pt x="65323" y="1747547"/>
                </a:lnTo>
                <a:cubicBezTo>
                  <a:pt x="29246" y="1747547"/>
                  <a:pt x="0" y="1718301"/>
                  <a:pt x="0" y="1682224"/>
                </a:cubicBezTo>
                <a:lnTo>
                  <a:pt x="0" y="65323"/>
                </a:lnTo>
                <a:cubicBezTo>
                  <a:pt x="0" y="29246"/>
                  <a:pt x="29246" y="0"/>
                  <a:pt x="6532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997" dist="32664" dir="5400000">
              <a:srgbClr val="000000">
                <a:alpha val="10196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89967" y="1306577"/>
            <a:ext cx="5446794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Approximation de Jacob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89967" y="1633222"/>
            <a:ext cx="5430462" cy="212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Pour </a:t>
            </a:r>
            <a:pPr>
              <a:lnSpc>
                <a:spcPct val="140000"/>
              </a:lnSpc>
            </a:pPr>
            <a:r>
              <a:rPr lang="en-US" sz="102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 &lt; 0.01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(temps long ou distance proche), la fonction de Theis peut être approximée: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9967" y="1943534"/>
            <a:ext cx="5365133" cy="489967"/>
          </a:xfrm>
          <a:custGeom>
            <a:avLst/>
            <a:gdLst/>
            <a:ahLst/>
            <a:cxnLst/>
            <a:rect l="l" t="t" r="r" b="b"/>
            <a:pathLst>
              <a:path w="5365133" h="489967">
                <a:moveTo>
                  <a:pt x="65327" y="0"/>
                </a:moveTo>
                <a:lnTo>
                  <a:pt x="5299806" y="0"/>
                </a:lnTo>
                <a:cubicBezTo>
                  <a:pt x="5335885" y="0"/>
                  <a:pt x="5365133" y="29248"/>
                  <a:pt x="5365133" y="65327"/>
                </a:cubicBezTo>
                <a:lnTo>
                  <a:pt x="5365133" y="424639"/>
                </a:lnTo>
                <a:cubicBezTo>
                  <a:pt x="5365133" y="460719"/>
                  <a:pt x="5335885" y="489967"/>
                  <a:pt x="5299806" y="489967"/>
                </a:cubicBezTo>
                <a:lnTo>
                  <a:pt x="65327" y="489967"/>
                </a:lnTo>
                <a:cubicBezTo>
                  <a:pt x="29248" y="489967"/>
                  <a:pt x="0" y="460719"/>
                  <a:pt x="0" y="424639"/>
                </a:cubicBezTo>
                <a:lnTo>
                  <a:pt x="0" y="65327"/>
                </a:lnTo>
                <a:cubicBezTo>
                  <a:pt x="0" y="29248"/>
                  <a:pt x="29248" y="0"/>
                  <a:pt x="65327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9" name="Text 7"/>
          <p:cNvSpPr/>
          <p:nvPr/>
        </p:nvSpPr>
        <p:spPr>
          <a:xfrm>
            <a:off x="583877" y="2074192"/>
            <a:ext cx="5177313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57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 = (2.3Q/4πT) × log(2.25Tt/r²S)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9967" y="2531494"/>
            <a:ext cx="5430462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Cette forme logarithmique simplifie considérablement l'interprétation graphique.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6644" y="3021460"/>
            <a:ext cx="5691778" cy="3511427"/>
          </a:xfrm>
          <a:custGeom>
            <a:avLst/>
            <a:gdLst/>
            <a:ahLst/>
            <a:cxnLst/>
            <a:rect l="l" t="t" r="r" b="b"/>
            <a:pathLst>
              <a:path w="5691778" h="3511427">
                <a:moveTo>
                  <a:pt x="65313" y="0"/>
                </a:moveTo>
                <a:lnTo>
                  <a:pt x="5626465" y="0"/>
                </a:lnTo>
                <a:cubicBezTo>
                  <a:pt x="5662536" y="0"/>
                  <a:pt x="5691778" y="29241"/>
                  <a:pt x="5691778" y="65313"/>
                </a:cubicBezTo>
                <a:lnTo>
                  <a:pt x="5691778" y="3446114"/>
                </a:lnTo>
                <a:cubicBezTo>
                  <a:pt x="5691778" y="3482185"/>
                  <a:pt x="5662536" y="3511427"/>
                  <a:pt x="5626465" y="3511427"/>
                </a:cubicBezTo>
                <a:lnTo>
                  <a:pt x="65313" y="3511427"/>
                </a:lnTo>
                <a:cubicBezTo>
                  <a:pt x="29241" y="3511427"/>
                  <a:pt x="0" y="3482185"/>
                  <a:pt x="0" y="3446114"/>
                </a:cubicBezTo>
                <a:lnTo>
                  <a:pt x="0" y="65313"/>
                </a:lnTo>
                <a:cubicBezTo>
                  <a:pt x="0" y="29241"/>
                  <a:pt x="29241" y="0"/>
                  <a:pt x="6531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997" dist="32664" dir="5400000">
              <a:srgbClr val="000000">
                <a:alpha val="10196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9967" y="3184782"/>
            <a:ext cx="5446794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Interprétation Graphique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9967" y="3511427"/>
            <a:ext cx="5365133" cy="620624"/>
          </a:xfrm>
          <a:custGeom>
            <a:avLst/>
            <a:gdLst/>
            <a:ahLst/>
            <a:cxnLst/>
            <a:rect l="l" t="t" r="r" b="b"/>
            <a:pathLst>
              <a:path w="5365133" h="620624">
                <a:moveTo>
                  <a:pt x="32663" y="0"/>
                </a:moveTo>
                <a:lnTo>
                  <a:pt x="5332470" y="0"/>
                </a:lnTo>
                <a:cubicBezTo>
                  <a:pt x="5350509" y="0"/>
                  <a:pt x="5365133" y="14624"/>
                  <a:pt x="5365133" y="32663"/>
                </a:cubicBezTo>
                <a:lnTo>
                  <a:pt x="5365133" y="587961"/>
                </a:lnTo>
                <a:cubicBezTo>
                  <a:pt x="5365133" y="606000"/>
                  <a:pt x="5350509" y="620624"/>
                  <a:pt x="5332470" y="620624"/>
                </a:cubicBezTo>
                <a:lnTo>
                  <a:pt x="32663" y="620624"/>
                </a:lnTo>
                <a:cubicBezTo>
                  <a:pt x="14624" y="620624"/>
                  <a:pt x="0" y="606000"/>
                  <a:pt x="0" y="587961"/>
                </a:cubicBezTo>
                <a:lnTo>
                  <a:pt x="0" y="32663"/>
                </a:lnTo>
                <a:cubicBezTo>
                  <a:pt x="0" y="14624"/>
                  <a:pt x="14624" y="0"/>
                  <a:pt x="3266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4" name="Text 12"/>
          <p:cNvSpPr/>
          <p:nvPr/>
        </p:nvSpPr>
        <p:spPr>
          <a:xfrm>
            <a:off x="587960" y="3609420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Étape 1: Tracé semi-log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87960" y="3838071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Rabattement s en fonction de log(t) ou log(r²/t)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9967" y="4230044"/>
            <a:ext cx="5365133" cy="620624"/>
          </a:xfrm>
          <a:custGeom>
            <a:avLst/>
            <a:gdLst/>
            <a:ahLst/>
            <a:cxnLst/>
            <a:rect l="l" t="t" r="r" b="b"/>
            <a:pathLst>
              <a:path w="5365133" h="620624">
                <a:moveTo>
                  <a:pt x="32663" y="0"/>
                </a:moveTo>
                <a:lnTo>
                  <a:pt x="5332470" y="0"/>
                </a:lnTo>
                <a:cubicBezTo>
                  <a:pt x="5350509" y="0"/>
                  <a:pt x="5365133" y="14624"/>
                  <a:pt x="5365133" y="32663"/>
                </a:cubicBezTo>
                <a:lnTo>
                  <a:pt x="5365133" y="587961"/>
                </a:lnTo>
                <a:cubicBezTo>
                  <a:pt x="5365133" y="606000"/>
                  <a:pt x="5350509" y="620624"/>
                  <a:pt x="5332470" y="620624"/>
                </a:cubicBezTo>
                <a:lnTo>
                  <a:pt x="32663" y="620624"/>
                </a:lnTo>
                <a:cubicBezTo>
                  <a:pt x="14624" y="620624"/>
                  <a:pt x="0" y="606000"/>
                  <a:pt x="0" y="587961"/>
                </a:cubicBezTo>
                <a:lnTo>
                  <a:pt x="0" y="32663"/>
                </a:lnTo>
                <a:cubicBezTo>
                  <a:pt x="0" y="14624"/>
                  <a:pt x="14624" y="0"/>
                  <a:pt x="32663" y="0"/>
                </a:cubicBezTo>
                <a:close/>
              </a:path>
            </a:pathLst>
          </a:custGeom>
          <a:solidFill>
            <a:srgbClr val="F4F6F7"/>
          </a:solidFill>
          <a:ln/>
        </p:spPr>
      </p:sp>
      <p:sp>
        <p:nvSpPr>
          <p:cNvPr id="17" name="Text 15"/>
          <p:cNvSpPr/>
          <p:nvPr/>
        </p:nvSpPr>
        <p:spPr>
          <a:xfrm>
            <a:off x="587960" y="4328038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Étape 2: Droite de Cooper-Jacob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87960" y="4556689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partie linéaire donne une droite de pente Δs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9967" y="4948662"/>
            <a:ext cx="5365133" cy="620624"/>
          </a:xfrm>
          <a:custGeom>
            <a:avLst/>
            <a:gdLst/>
            <a:ahLst/>
            <a:cxnLst/>
            <a:rect l="l" t="t" r="r" b="b"/>
            <a:pathLst>
              <a:path w="5365133" h="620624">
                <a:moveTo>
                  <a:pt x="32663" y="0"/>
                </a:moveTo>
                <a:lnTo>
                  <a:pt x="5332470" y="0"/>
                </a:lnTo>
                <a:cubicBezTo>
                  <a:pt x="5350509" y="0"/>
                  <a:pt x="5365133" y="14624"/>
                  <a:pt x="5365133" y="32663"/>
                </a:cubicBezTo>
                <a:lnTo>
                  <a:pt x="5365133" y="587961"/>
                </a:lnTo>
                <a:cubicBezTo>
                  <a:pt x="5365133" y="606000"/>
                  <a:pt x="5350509" y="620624"/>
                  <a:pt x="5332470" y="620624"/>
                </a:cubicBezTo>
                <a:lnTo>
                  <a:pt x="32663" y="620624"/>
                </a:lnTo>
                <a:cubicBezTo>
                  <a:pt x="14624" y="620624"/>
                  <a:pt x="0" y="606000"/>
                  <a:pt x="0" y="587961"/>
                </a:cubicBezTo>
                <a:lnTo>
                  <a:pt x="0" y="32663"/>
                </a:lnTo>
                <a:cubicBezTo>
                  <a:pt x="0" y="14624"/>
                  <a:pt x="14624" y="0"/>
                  <a:pt x="32663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20" name="Text 18"/>
          <p:cNvSpPr/>
          <p:nvPr/>
        </p:nvSpPr>
        <p:spPr>
          <a:xfrm>
            <a:off x="587960" y="5046655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Calcul de T: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87960" y="5275306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 = 2.3Q/(4πΔs)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89967" y="5667279"/>
            <a:ext cx="5365133" cy="620624"/>
          </a:xfrm>
          <a:custGeom>
            <a:avLst/>
            <a:gdLst/>
            <a:ahLst/>
            <a:cxnLst/>
            <a:rect l="l" t="t" r="r" b="b"/>
            <a:pathLst>
              <a:path w="5365133" h="620624">
                <a:moveTo>
                  <a:pt x="32663" y="0"/>
                </a:moveTo>
                <a:lnTo>
                  <a:pt x="5332470" y="0"/>
                </a:lnTo>
                <a:cubicBezTo>
                  <a:pt x="5350509" y="0"/>
                  <a:pt x="5365133" y="14624"/>
                  <a:pt x="5365133" y="32663"/>
                </a:cubicBezTo>
                <a:lnTo>
                  <a:pt x="5365133" y="587961"/>
                </a:lnTo>
                <a:cubicBezTo>
                  <a:pt x="5365133" y="606000"/>
                  <a:pt x="5350509" y="620624"/>
                  <a:pt x="5332470" y="620624"/>
                </a:cubicBezTo>
                <a:lnTo>
                  <a:pt x="32663" y="620624"/>
                </a:lnTo>
                <a:cubicBezTo>
                  <a:pt x="14624" y="620624"/>
                  <a:pt x="0" y="606000"/>
                  <a:pt x="0" y="587961"/>
                </a:cubicBezTo>
                <a:lnTo>
                  <a:pt x="0" y="32663"/>
                </a:lnTo>
                <a:cubicBezTo>
                  <a:pt x="0" y="14624"/>
                  <a:pt x="14624" y="0"/>
                  <a:pt x="32663" y="0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3" name="Text 21"/>
          <p:cNvSpPr/>
          <p:nvPr/>
        </p:nvSpPr>
        <p:spPr>
          <a:xfrm>
            <a:off x="587960" y="5765273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Calcul de S: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87960" y="5993924"/>
            <a:ext cx="523447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 = 2.25Tt₀/r² (t₀ = intersection)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78937" y="1143255"/>
            <a:ext cx="5691778" cy="1845541"/>
          </a:xfrm>
          <a:custGeom>
            <a:avLst/>
            <a:gdLst/>
            <a:ahLst/>
            <a:cxnLst/>
            <a:rect l="l" t="t" r="r" b="b"/>
            <a:pathLst>
              <a:path w="5691778" h="1845541">
                <a:moveTo>
                  <a:pt x="65332" y="0"/>
                </a:moveTo>
                <a:lnTo>
                  <a:pt x="5626445" y="0"/>
                </a:lnTo>
                <a:cubicBezTo>
                  <a:pt x="5662527" y="0"/>
                  <a:pt x="5691778" y="29250"/>
                  <a:pt x="5691778" y="65332"/>
                </a:cubicBezTo>
                <a:lnTo>
                  <a:pt x="5691778" y="1780208"/>
                </a:lnTo>
                <a:cubicBezTo>
                  <a:pt x="5691778" y="1816290"/>
                  <a:pt x="5662527" y="1845541"/>
                  <a:pt x="5626445" y="1845541"/>
                </a:cubicBezTo>
                <a:lnTo>
                  <a:pt x="65332" y="1845541"/>
                </a:lnTo>
                <a:cubicBezTo>
                  <a:pt x="29250" y="1845541"/>
                  <a:pt x="0" y="1816290"/>
                  <a:pt x="0" y="1780208"/>
                </a:cubicBezTo>
                <a:lnTo>
                  <a:pt x="0" y="65332"/>
                </a:lnTo>
                <a:cubicBezTo>
                  <a:pt x="0" y="29250"/>
                  <a:pt x="29250" y="0"/>
                  <a:pt x="6533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8997" dist="32664" dir="5400000">
              <a:srgbClr val="000000">
                <a:alpha val="10196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362674" y="1339242"/>
            <a:ext cx="163322" cy="163322"/>
          </a:xfrm>
          <a:custGeom>
            <a:avLst/>
            <a:gdLst/>
            <a:ahLst/>
            <a:cxnLst/>
            <a:rect l="l" t="t" r="r" b="b"/>
            <a:pathLst>
              <a:path w="163322" h="163322">
                <a:moveTo>
                  <a:pt x="81661" y="0"/>
                </a:moveTo>
                <a:cubicBezTo>
                  <a:pt x="86350" y="0"/>
                  <a:pt x="90657" y="2584"/>
                  <a:pt x="92889" y="6699"/>
                </a:cubicBezTo>
                <a:lnTo>
                  <a:pt x="161791" y="134294"/>
                </a:lnTo>
                <a:cubicBezTo>
                  <a:pt x="163928" y="138250"/>
                  <a:pt x="163833" y="143034"/>
                  <a:pt x="161536" y="146894"/>
                </a:cubicBezTo>
                <a:cubicBezTo>
                  <a:pt x="159239" y="150754"/>
                  <a:pt x="155060" y="153115"/>
                  <a:pt x="150563" y="153115"/>
                </a:cubicBezTo>
                <a:lnTo>
                  <a:pt x="12760" y="153115"/>
                </a:lnTo>
                <a:cubicBezTo>
                  <a:pt x="8262" y="153115"/>
                  <a:pt x="4115" y="150754"/>
                  <a:pt x="1786" y="146894"/>
                </a:cubicBezTo>
                <a:cubicBezTo>
                  <a:pt x="-542" y="143034"/>
                  <a:pt x="-606" y="138250"/>
                  <a:pt x="1531" y="134294"/>
                </a:cubicBezTo>
                <a:lnTo>
                  <a:pt x="70433" y="6699"/>
                </a:lnTo>
                <a:cubicBezTo>
                  <a:pt x="72666" y="2584"/>
                  <a:pt x="76972" y="0"/>
                  <a:pt x="81661" y="0"/>
                </a:cubicBezTo>
                <a:close/>
                <a:moveTo>
                  <a:pt x="81661" y="53590"/>
                </a:moveTo>
                <a:cubicBezTo>
                  <a:pt x="77419" y="53590"/>
                  <a:pt x="74005" y="57003"/>
                  <a:pt x="74005" y="61246"/>
                </a:cubicBezTo>
                <a:lnTo>
                  <a:pt x="74005" y="96973"/>
                </a:lnTo>
                <a:cubicBezTo>
                  <a:pt x="74005" y="101215"/>
                  <a:pt x="77419" y="104628"/>
                  <a:pt x="81661" y="104628"/>
                </a:cubicBezTo>
                <a:cubicBezTo>
                  <a:pt x="85904" y="104628"/>
                  <a:pt x="89317" y="101215"/>
                  <a:pt x="89317" y="96973"/>
                </a:cubicBezTo>
                <a:lnTo>
                  <a:pt x="89317" y="61246"/>
                </a:lnTo>
                <a:cubicBezTo>
                  <a:pt x="89317" y="57003"/>
                  <a:pt x="85904" y="53590"/>
                  <a:pt x="81661" y="53590"/>
                </a:cubicBezTo>
                <a:close/>
                <a:moveTo>
                  <a:pt x="90178" y="122492"/>
                </a:moveTo>
                <a:cubicBezTo>
                  <a:pt x="90372" y="119330"/>
                  <a:pt x="88795" y="116322"/>
                  <a:pt x="86085" y="114683"/>
                </a:cubicBezTo>
                <a:cubicBezTo>
                  <a:pt x="83375" y="113044"/>
                  <a:pt x="79979" y="113044"/>
                  <a:pt x="77269" y="114683"/>
                </a:cubicBezTo>
                <a:cubicBezTo>
                  <a:pt x="74559" y="116322"/>
                  <a:pt x="72982" y="119330"/>
                  <a:pt x="73176" y="122492"/>
                </a:cubicBezTo>
                <a:cubicBezTo>
                  <a:pt x="72982" y="125653"/>
                  <a:pt x="74559" y="128661"/>
                  <a:pt x="77269" y="130300"/>
                </a:cubicBezTo>
                <a:cubicBezTo>
                  <a:pt x="79979" y="131939"/>
                  <a:pt x="83375" y="131939"/>
                  <a:pt x="86085" y="130300"/>
                </a:cubicBezTo>
                <a:cubicBezTo>
                  <a:pt x="88795" y="128661"/>
                  <a:pt x="90372" y="125653"/>
                  <a:pt x="90178" y="122492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27" name="Text 25"/>
          <p:cNvSpPr/>
          <p:nvPr/>
        </p:nvSpPr>
        <p:spPr>
          <a:xfrm>
            <a:off x="6546412" y="1306577"/>
            <a:ext cx="5242642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34495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Détection des Limites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342259" y="1633222"/>
            <a:ext cx="5430462" cy="212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méthode permet d'identifier les limites hydrauliques: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58591" y="1943534"/>
            <a:ext cx="32664" cy="391973"/>
          </a:xfrm>
          <a:custGeom>
            <a:avLst/>
            <a:gdLst/>
            <a:ahLst/>
            <a:cxnLst/>
            <a:rect l="l" t="t" r="r" b="b"/>
            <a:pathLst>
              <a:path w="32664" h="391973">
                <a:moveTo>
                  <a:pt x="0" y="0"/>
                </a:moveTo>
                <a:lnTo>
                  <a:pt x="32664" y="0"/>
                </a:lnTo>
                <a:lnTo>
                  <a:pt x="32664" y="391973"/>
                </a:lnTo>
                <a:lnTo>
                  <a:pt x="0" y="391973"/>
                </a:lnTo>
                <a:lnTo>
                  <a:pt x="0" y="0"/>
                </a:ln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0" name="Text 28"/>
          <p:cNvSpPr/>
          <p:nvPr/>
        </p:nvSpPr>
        <p:spPr>
          <a:xfrm>
            <a:off x="6472917" y="1943534"/>
            <a:ext cx="5299804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Frontière Imperméable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72917" y="2139520"/>
            <a:ext cx="5299804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Pente </a:t>
            </a:r>
            <a:pPr>
              <a:lnSpc>
                <a:spcPct val="130000"/>
              </a:lnSpc>
            </a:pPr>
            <a:r>
              <a:rPr lang="en-US" sz="1029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doublée</a:t>
            </a:r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sur la courbe de remontée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58591" y="2433500"/>
            <a:ext cx="32664" cy="391973"/>
          </a:xfrm>
          <a:custGeom>
            <a:avLst/>
            <a:gdLst/>
            <a:ahLst/>
            <a:cxnLst/>
            <a:rect l="l" t="t" r="r" b="b"/>
            <a:pathLst>
              <a:path w="32664" h="391973">
                <a:moveTo>
                  <a:pt x="0" y="0"/>
                </a:moveTo>
                <a:lnTo>
                  <a:pt x="32664" y="0"/>
                </a:lnTo>
                <a:lnTo>
                  <a:pt x="32664" y="391973"/>
                </a:lnTo>
                <a:lnTo>
                  <a:pt x="0" y="391973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3" name="Text 31"/>
          <p:cNvSpPr/>
          <p:nvPr/>
        </p:nvSpPr>
        <p:spPr>
          <a:xfrm>
            <a:off x="6472917" y="2433500"/>
            <a:ext cx="5299804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34495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Frontière Alimentée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472917" y="2629487"/>
            <a:ext cx="5299804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Pente </a:t>
            </a:r>
            <a:pPr>
              <a:lnSpc>
                <a:spcPct val="130000"/>
              </a:lnSpc>
            </a:pPr>
            <a:r>
              <a:rPr lang="en-US" sz="1029" b="1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nulle</a:t>
            </a:r>
            <a:pPr>
              <a:lnSpc>
                <a:spcPct val="130000"/>
              </a:lnSpc>
            </a:pPr>
            <a:r>
              <a:rPr lang="en-US" sz="1029" dirty="0">
                <a:solidFill>
                  <a:srgbClr val="7F8C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(stabilisation du rabattement)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78937" y="3119453"/>
            <a:ext cx="5691778" cy="3413433"/>
          </a:xfrm>
          <a:custGeom>
            <a:avLst/>
            <a:gdLst/>
            <a:ahLst/>
            <a:cxnLst/>
            <a:rect l="l" t="t" r="r" b="b"/>
            <a:pathLst>
              <a:path w="5691778" h="3413433">
                <a:moveTo>
                  <a:pt x="65333" y="0"/>
                </a:moveTo>
                <a:lnTo>
                  <a:pt x="5626445" y="0"/>
                </a:lnTo>
                <a:cubicBezTo>
                  <a:pt x="5662503" y="0"/>
                  <a:pt x="5691778" y="29275"/>
                  <a:pt x="5691778" y="65333"/>
                </a:cubicBezTo>
                <a:lnTo>
                  <a:pt x="5691778" y="3348100"/>
                </a:lnTo>
                <a:cubicBezTo>
                  <a:pt x="5691778" y="3384159"/>
                  <a:pt x="5662503" y="3413433"/>
                  <a:pt x="5626445" y="3413433"/>
                </a:cubicBezTo>
                <a:lnTo>
                  <a:pt x="65333" y="3413433"/>
                </a:lnTo>
                <a:cubicBezTo>
                  <a:pt x="29275" y="3413433"/>
                  <a:pt x="0" y="3384159"/>
                  <a:pt x="0" y="3348100"/>
                </a:cubicBezTo>
                <a:lnTo>
                  <a:pt x="0" y="65333"/>
                </a:lnTo>
                <a:cubicBezTo>
                  <a:pt x="0" y="29251"/>
                  <a:pt x="29251" y="0"/>
                  <a:pt x="65333" y="0"/>
                </a:cubicBezTo>
                <a:close/>
              </a:path>
            </a:pathLst>
          </a:custGeom>
          <a:solidFill>
            <a:srgbClr val="34495E"/>
          </a:solidFill>
          <a:ln/>
        </p:spPr>
      </p:sp>
      <p:sp>
        <p:nvSpPr>
          <p:cNvPr id="36" name="Text 34"/>
          <p:cNvSpPr/>
          <p:nvPr/>
        </p:nvSpPr>
        <p:spPr>
          <a:xfrm>
            <a:off x="6342259" y="3282776"/>
            <a:ext cx="5446794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Applications au Maroc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42259" y="3609420"/>
            <a:ext cx="5430462" cy="212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 méthode de Cooper-Jacob est largement utilisée: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66758" y="3952397"/>
            <a:ext cx="114326" cy="130658"/>
          </a:xfrm>
          <a:custGeom>
            <a:avLst/>
            <a:gdLst/>
            <a:ahLst/>
            <a:cxnLst/>
            <a:rect l="l" t="t" r="r" b="b"/>
            <a:pathLst>
              <a:path w="114326" h="130658">
                <a:moveTo>
                  <a:pt x="110957" y="17889"/>
                </a:moveTo>
                <a:cubicBezTo>
                  <a:pt x="114606" y="20543"/>
                  <a:pt x="115423" y="25647"/>
                  <a:pt x="112769" y="29296"/>
                </a:cubicBezTo>
                <a:lnTo>
                  <a:pt x="47440" y="119123"/>
                </a:lnTo>
                <a:cubicBezTo>
                  <a:pt x="46036" y="121063"/>
                  <a:pt x="43867" y="122262"/>
                  <a:pt x="41469" y="122466"/>
                </a:cubicBezTo>
                <a:cubicBezTo>
                  <a:pt x="39070" y="122670"/>
                  <a:pt x="36747" y="121777"/>
                  <a:pt x="35063" y="120093"/>
                </a:cubicBezTo>
                <a:lnTo>
                  <a:pt x="2399" y="87428"/>
                </a:lnTo>
                <a:cubicBezTo>
                  <a:pt x="-791" y="84239"/>
                  <a:pt x="-791" y="79058"/>
                  <a:pt x="2399" y="75868"/>
                </a:cubicBezTo>
                <a:cubicBezTo>
                  <a:pt x="5589" y="72678"/>
                  <a:pt x="10769" y="72678"/>
                  <a:pt x="13959" y="75868"/>
                </a:cubicBezTo>
                <a:lnTo>
                  <a:pt x="39861" y="101770"/>
                </a:lnTo>
                <a:lnTo>
                  <a:pt x="99575" y="19675"/>
                </a:lnTo>
                <a:cubicBezTo>
                  <a:pt x="102229" y="16026"/>
                  <a:pt x="107333" y="15209"/>
                  <a:pt x="110983" y="178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39" name="Text 37"/>
          <p:cNvSpPr/>
          <p:nvPr/>
        </p:nvSpPr>
        <p:spPr>
          <a:xfrm>
            <a:off x="6570910" y="3919732"/>
            <a:ext cx="2449833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du bassin du Haouz (Marrakech)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66758" y="4213712"/>
            <a:ext cx="114326" cy="130658"/>
          </a:xfrm>
          <a:custGeom>
            <a:avLst/>
            <a:gdLst/>
            <a:ahLst/>
            <a:cxnLst/>
            <a:rect l="l" t="t" r="r" b="b"/>
            <a:pathLst>
              <a:path w="114326" h="130658">
                <a:moveTo>
                  <a:pt x="110957" y="17889"/>
                </a:moveTo>
                <a:cubicBezTo>
                  <a:pt x="114606" y="20543"/>
                  <a:pt x="115423" y="25647"/>
                  <a:pt x="112769" y="29296"/>
                </a:cubicBezTo>
                <a:lnTo>
                  <a:pt x="47440" y="119123"/>
                </a:lnTo>
                <a:cubicBezTo>
                  <a:pt x="46036" y="121063"/>
                  <a:pt x="43867" y="122262"/>
                  <a:pt x="41469" y="122466"/>
                </a:cubicBezTo>
                <a:cubicBezTo>
                  <a:pt x="39070" y="122670"/>
                  <a:pt x="36747" y="121777"/>
                  <a:pt x="35063" y="120093"/>
                </a:cubicBezTo>
                <a:lnTo>
                  <a:pt x="2399" y="87428"/>
                </a:lnTo>
                <a:cubicBezTo>
                  <a:pt x="-791" y="84239"/>
                  <a:pt x="-791" y="79058"/>
                  <a:pt x="2399" y="75868"/>
                </a:cubicBezTo>
                <a:cubicBezTo>
                  <a:pt x="5589" y="72678"/>
                  <a:pt x="10769" y="72678"/>
                  <a:pt x="13959" y="75868"/>
                </a:cubicBezTo>
                <a:lnTo>
                  <a:pt x="39861" y="101770"/>
                </a:lnTo>
                <a:lnTo>
                  <a:pt x="99575" y="19675"/>
                </a:lnTo>
                <a:cubicBezTo>
                  <a:pt x="102229" y="16026"/>
                  <a:pt x="107333" y="15209"/>
                  <a:pt x="110983" y="178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1" name="Text 39"/>
          <p:cNvSpPr/>
          <p:nvPr/>
        </p:nvSpPr>
        <p:spPr>
          <a:xfrm>
            <a:off x="6570910" y="4181048"/>
            <a:ext cx="1772046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Nappes côtières de la Chaouia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66758" y="4475027"/>
            <a:ext cx="114326" cy="130658"/>
          </a:xfrm>
          <a:custGeom>
            <a:avLst/>
            <a:gdLst/>
            <a:ahLst/>
            <a:cxnLst/>
            <a:rect l="l" t="t" r="r" b="b"/>
            <a:pathLst>
              <a:path w="114326" h="130658">
                <a:moveTo>
                  <a:pt x="110957" y="17889"/>
                </a:moveTo>
                <a:cubicBezTo>
                  <a:pt x="114606" y="20543"/>
                  <a:pt x="115423" y="25647"/>
                  <a:pt x="112769" y="29296"/>
                </a:cubicBezTo>
                <a:lnTo>
                  <a:pt x="47440" y="119123"/>
                </a:lnTo>
                <a:cubicBezTo>
                  <a:pt x="46036" y="121063"/>
                  <a:pt x="43867" y="122262"/>
                  <a:pt x="41469" y="122466"/>
                </a:cubicBezTo>
                <a:cubicBezTo>
                  <a:pt x="39070" y="122670"/>
                  <a:pt x="36747" y="121777"/>
                  <a:pt x="35063" y="120093"/>
                </a:cubicBezTo>
                <a:lnTo>
                  <a:pt x="2399" y="87428"/>
                </a:lnTo>
                <a:cubicBezTo>
                  <a:pt x="-791" y="84239"/>
                  <a:pt x="-791" y="79058"/>
                  <a:pt x="2399" y="75868"/>
                </a:cubicBezTo>
                <a:cubicBezTo>
                  <a:pt x="5589" y="72678"/>
                  <a:pt x="10769" y="72678"/>
                  <a:pt x="13959" y="75868"/>
                </a:cubicBezTo>
                <a:lnTo>
                  <a:pt x="39861" y="101770"/>
                </a:lnTo>
                <a:lnTo>
                  <a:pt x="99575" y="19675"/>
                </a:lnTo>
                <a:cubicBezTo>
                  <a:pt x="102229" y="16026"/>
                  <a:pt x="107333" y="15209"/>
                  <a:pt x="110983" y="178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3" name="Text 41"/>
          <p:cNvSpPr/>
          <p:nvPr/>
        </p:nvSpPr>
        <p:spPr>
          <a:xfrm>
            <a:off x="6570910" y="4442363"/>
            <a:ext cx="1567893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Aquifères du Souss-Massa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66758" y="4736343"/>
            <a:ext cx="114326" cy="130658"/>
          </a:xfrm>
          <a:custGeom>
            <a:avLst/>
            <a:gdLst/>
            <a:ahLst/>
            <a:cxnLst/>
            <a:rect l="l" t="t" r="r" b="b"/>
            <a:pathLst>
              <a:path w="114326" h="130658">
                <a:moveTo>
                  <a:pt x="110957" y="17889"/>
                </a:moveTo>
                <a:cubicBezTo>
                  <a:pt x="114606" y="20543"/>
                  <a:pt x="115423" y="25647"/>
                  <a:pt x="112769" y="29296"/>
                </a:cubicBezTo>
                <a:lnTo>
                  <a:pt x="47440" y="119123"/>
                </a:lnTo>
                <a:cubicBezTo>
                  <a:pt x="46036" y="121063"/>
                  <a:pt x="43867" y="122262"/>
                  <a:pt x="41469" y="122466"/>
                </a:cubicBezTo>
                <a:cubicBezTo>
                  <a:pt x="39070" y="122670"/>
                  <a:pt x="36747" y="121777"/>
                  <a:pt x="35063" y="120093"/>
                </a:cubicBezTo>
                <a:lnTo>
                  <a:pt x="2399" y="87428"/>
                </a:lnTo>
                <a:cubicBezTo>
                  <a:pt x="-791" y="84239"/>
                  <a:pt x="-791" y="79058"/>
                  <a:pt x="2399" y="75868"/>
                </a:cubicBezTo>
                <a:cubicBezTo>
                  <a:pt x="5589" y="72678"/>
                  <a:pt x="10769" y="72678"/>
                  <a:pt x="13959" y="75868"/>
                </a:cubicBezTo>
                <a:lnTo>
                  <a:pt x="39861" y="101770"/>
                </a:lnTo>
                <a:lnTo>
                  <a:pt x="99575" y="19675"/>
                </a:lnTo>
                <a:cubicBezTo>
                  <a:pt x="102229" y="16026"/>
                  <a:pt x="107333" y="15209"/>
                  <a:pt x="110983" y="17863"/>
                </a:cubicBez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45" name="Text 43"/>
          <p:cNvSpPr/>
          <p:nvPr/>
        </p:nvSpPr>
        <p:spPr>
          <a:xfrm>
            <a:off x="6570910" y="4703678"/>
            <a:ext cx="955435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Plaine du Gharb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342259" y="4997658"/>
            <a:ext cx="5430462" cy="2123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Permet de cartographier les limites et optimiser l'implantation des forages.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449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llamericanenviro.com/b2d4d2d6953fd99a729cbd8690973cc8768c7de7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3556" r="3556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34495E">
                  <a:alpha val="98000"/>
                </a:srgbClr>
              </a:gs>
              <a:gs pos="50000">
                <a:srgbClr val="34495E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690688"/>
            <a:ext cx="1638300" cy="504825"/>
          </a:xfrm>
          <a:custGeom>
            <a:avLst/>
            <a:gdLst/>
            <a:ahLst/>
            <a:cxnLst/>
            <a:rect l="l" t="t" r="r" b="b"/>
            <a:pathLst>
              <a:path w="1638300" h="504825">
                <a:moveTo>
                  <a:pt x="38099" y="0"/>
                </a:moveTo>
                <a:lnTo>
                  <a:pt x="1600201" y="0"/>
                </a:lnTo>
                <a:cubicBezTo>
                  <a:pt x="1621242" y="0"/>
                  <a:pt x="1638300" y="17058"/>
                  <a:pt x="1638300" y="38099"/>
                </a:cubicBezTo>
                <a:lnTo>
                  <a:pt x="1638300" y="466726"/>
                </a:lnTo>
                <a:cubicBezTo>
                  <a:pt x="1638300" y="487767"/>
                  <a:pt x="1621242" y="504825"/>
                  <a:pt x="1600201" y="504825"/>
                </a:cubicBezTo>
                <a:lnTo>
                  <a:pt x="38099" y="504825"/>
                </a:lnTo>
                <a:cubicBezTo>
                  <a:pt x="17058" y="504825"/>
                  <a:pt x="0" y="487767"/>
                  <a:pt x="0" y="466726"/>
                </a:cubicBezTo>
                <a:lnTo>
                  <a:pt x="0" y="38099"/>
                </a:lnTo>
                <a:cubicBezTo>
                  <a:pt x="0" y="17058"/>
                  <a:pt x="17058" y="0"/>
                  <a:pt x="38099" y="0"/>
                </a:cubicBezTo>
                <a:close/>
              </a:path>
            </a:pathLst>
          </a:custGeom>
          <a:solidFill>
            <a:srgbClr val="D4AC6E">
              <a:alpha val="20000"/>
            </a:srgbClr>
          </a:solidFill>
          <a:ln w="12700">
            <a:solidFill>
              <a:srgbClr val="D4AC6E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4857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033760" y="1828800"/>
            <a:ext cx="876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D4AC6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Chapitre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2428875"/>
            <a:ext cx="7600950" cy="142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Paramètres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ECF0F1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Hydrauliques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086225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C6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42912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CF0F1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Caractéristiques essentielles des aquifères déterminées par les essais de pompage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Essais de Pompage et Qualité des Eaux des Forages au Maroc</dc:title>
  <dc:subject>Essais de Pompage et Qualité des Eaux des Forages au Maroc</dc:subject>
  <dc:creator>Kimi</dc:creator>
  <cp:lastModifiedBy>Kimi</cp:lastModifiedBy>
  <cp:revision>1</cp:revision>
  <dcterms:created xsi:type="dcterms:W3CDTF">2026-02-12T18:39:10Z</dcterms:created>
  <dcterms:modified xsi:type="dcterms:W3CDTF">2026-02-12T18:39:10Z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{"Label":"Essais de Pompage et Qualité des Eaux des Forages au Maroc","ContentProducer":"001191110108MACG2KBH8F10000","ProduceID":"19c531e9-30f2-85e4-8000-0000820dfb2a","ReservedCode1":"","ContentPropagator":"001191110108MACG2KBH8F20000","PropagateID":"19c531e9-30f2-85e4-8000-0000820dfb2a","ReservedCode2":""}</vt:lpwstr>
  </property>
</Properties>
</file>